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8" r:id="rId3"/>
    <p:sldId id="259" r:id="rId4"/>
    <p:sldId id="260" r:id="rId5"/>
    <p:sldId id="321" r:id="rId6"/>
    <p:sldId id="288" r:id="rId7"/>
    <p:sldId id="261" r:id="rId8"/>
    <p:sldId id="262" r:id="rId9"/>
    <p:sldId id="263" r:id="rId10"/>
    <p:sldId id="264" r:id="rId11"/>
    <p:sldId id="265" r:id="rId12"/>
    <p:sldId id="266" r:id="rId13"/>
    <p:sldId id="257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301" r:id="rId23"/>
    <p:sldId id="300" r:id="rId24"/>
    <p:sldId id="302" r:id="rId25"/>
    <p:sldId id="303" r:id="rId26"/>
    <p:sldId id="304" r:id="rId27"/>
    <p:sldId id="305" r:id="rId28"/>
    <p:sldId id="306" r:id="rId29"/>
    <p:sldId id="307" r:id="rId30"/>
    <p:sldId id="319" r:id="rId31"/>
    <p:sldId id="308" r:id="rId32"/>
    <p:sldId id="309" r:id="rId33"/>
    <p:sldId id="310" r:id="rId34"/>
    <p:sldId id="298" r:id="rId35"/>
    <p:sldId id="311" r:id="rId36"/>
    <p:sldId id="312" r:id="rId37"/>
    <p:sldId id="313" r:id="rId38"/>
    <p:sldId id="314" r:id="rId39"/>
    <p:sldId id="315" r:id="rId40"/>
    <p:sldId id="320" r:id="rId41"/>
    <p:sldId id="316" r:id="rId42"/>
    <p:sldId id="317" r:id="rId43"/>
    <p:sldId id="318" r:id="rId4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24D8F0"/>
    <a:srgbClr val="001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9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B5431-A5BE-4455-8869-CA173A865A89}" type="datetimeFigureOut">
              <a:rPr lang="tr-TR" smtClean="0"/>
              <a:t>11.10.2025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536A9-8055-4F2D-A47E-5BADB2E0EC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140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7E1E9DC-A3B8-48AF-965C-403F5C494D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31F02-4C08-4E3E-A38F-B7926A36041C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CEA7041-4DFA-4B90-B2DA-EBECEC4521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 w="12700" cap="flat">
            <a:solidFill>
              <a:schemeClr val="tx1"/>
            </a:solidFill>
          </a:ln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F96BC09-7D2E-4B10-BD62-4393043E0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8B04189-FFA9-496F-829A-263CB341B810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12192000" cy="4046538"/>
            <a:chOff x="0" y="1536"/>
            <a:chExt cx="5760" cy="2549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31C3E1B-3FEE-4056-B83C-1A6D08D468E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tr-TR" sz="18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E716DE7-5B77-4261-8D71-042AA4EDB69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BAD6FD1-1727-462B-A584-057E09D545F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C518DAB-1FD9-4C78-8022-64B6DB415C3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tr-TR" sz="18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7AEAD4B-1223-4679-BA3E-9BABBAA3ADD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6 w 185"/>
                <a:gd name="T1" fmla="*/ 0 h 120"/>
                <a:gd name="T2" fmla="*/ 186 w 185"/>
                <a:gd name="T3" fmla="*/ 6 h 120"/>
                <a:gd name="T4" fmla="*/ 186 w 185"/>
                <a:gd name="T5" fmla="*/ 18 h 120"/>
                <a:gd name="T6" fmla="*/ 186 w 185"/>
                <a:gd name="T7" fmla="*/ 36 h 120"/>
                <a:gd name="T8" fmla="*/ 180 w 185"/>
                <a:gd name="T9" fmla="*/ 54 h 120"/>
                <a:gd name="T10" fmla="*/ 162 w 185"/>
                <a:gd name="T11" fmla="*/ 72 h 120"/>
                <a:gd name="T12" fmla="*/ 138 w 185"/>
                <a:gd name="T13" fmla="*/ 96 h 120"/>
                <a:gd name="T14" fmla="*/ 102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6 w 185"/>
                <a:gd name="T29" fmla="*/ 0 h 120"/>
                <a:gd name="T30" fmla="*/ 186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1EE4D51-F324-4E84-ADA9-B5180D4BC5B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B9C118E-CA6C-4696-BE77-7B47F5C33CF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8 w 526"/>
                <a:gd name="T17" fmla="*/ 179 h 275"/>
                <a:gd name="T18" fmla="*/ 210 w 526"/>
                <a:gd name="T19" fmla="*/ 143 h 275"/>
                <a:gd name="T20" fmla="*/ 252 w 526"/>
                <a:gd name="T21" fmla="*/ 120 h 275"/>
                <a:gd name="T22" fmla="*/ 300 w 526"/>
                <a:gd name="T23" fmla="*/ 96 h 275"/>
                <a:gd name="T24" fmla="*/ 395 w 526"/>
                <a:gd name="T25" fmla="*/ 48 h 275"/>
                <a:gd name="T26" fmla="*/ 444 w 526"/>
                <a:gd name="T27" fmla="*/ 30 h 275"/>
                <a:gd name="T28" fmla="*/ 480 w 526"/>
                <a:gd name="T29" fmla="*/ 12 h 275"/>
                <a:gd name="T30" fmla="*/ 504 w 526"/>
                <a:gd name="T31" fmla="*/ 6 h 275"/>
                <a:gd name="T32" fmla="*/ 522 w 526"/>
                <a:gd name="T33" fmla="*/ 0 h 275"/>
                <a:gd name="T34" fmla="*/ 528 w 526"/>
                <a:gd name="T35" fmla="*/ 0 h 275"/>
                <a:gd name="T36" fmla="*/ 522 w 526"/>
                <a:gd name="T37" fmla="*/ 6 h 275"/>
                <a:gd name="T38" fmla="*/ 510 w 526"/>
                <a:gd name="T39" fmla="*/ 12 h 275"/>
                <a:gd name="T40" fmla="*/ 486 w 526"/>
                <a:gd name="T41" fmla="*/ 24 h 275"/>
                <a:gd name="T42" fmla="*/ 462 w 526"/>
                <a:gd name="T43" fmla="*/ 42 h 275"/>
                <a:gd name="T44" fmla="*/ 438 w 526"/>
                <a:gd name="T45" fmla="*/ 54 h 275"/>
                <a:gd name="T46" fmla="*/ 395 w 526"/>
                <a:gd name="T47" fmla="*/ 78 h 275"/>
                <a:gd name="T48" fmla="*/ 341 w 526"/>
                <a:gd name="T49" fmla="*/ 108 h 275"/>
                <a:gd name="T50" fmla="*/ 276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A6E1F1D-3EBC-47BF-9B3D-8307F26FDF5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1 w 718"/>
                <a:gd name="T17" fmla="*/ 228 h 306"/>
                <a:gd name="T18" fmla="*/ 127 w 718"/>
                <a:gd name="T19" fmla="*/ 228 h 306"/>
                <a:gd name="T20" fmla="*/ 145 w 718"/>
                <a:gd name="T21" fmla="*/ 222 h 306"/>
                <a:gd name="T22" fmla="*/ 169 w 718"/>
                <a:gd name="T23" fmla="*/ 216 h 306"/>
                <a:gd name="T24" fmla="*/ 199 w 718"/>
                <a:gd name="T25" fmla="*/ 204 h 306"/>
                <a:gd name="T26" fmla="*/ 276 w 718"/>
                <a:gd name="T27" fmla="*/ 180 h 306"/>
                <a:gd name="T28" fmla="*/ 373 w 718"/>
                <a:gd name="T29" fmla="*/ 156 h 306"/>
                <a:gd name="T30" fmla="*/ 463 w 718"/>
                <a:gd name="T31" fmla="*/ 126 h 306"/>
                <a:gd name="T32" fmla="*/ 546 w 718"/>
                <a:gd name="T33" fmla="*/ 102 h 306"/>
                <a:gd name="T34" fmla="*/ 576 w 718"/>
                <a:gd name="T35" fmla="*/ 90 h 306"/>
                <a:gd name="T36" fmla="*/ 607 w 718"/>
                <a:gd name="T37" fmla="*/ 84 h 306"/>
                <a:gd name="T38" fmla="*/ 625 w 718"/>
                <a:gd name="T39" fmla="*/ 78 h 306"/>
                <a:gd name="T40" fmla="*/ 631 w 718"/>
                <a:gd name="T41" fmla="*/ 72 h 306"/>
                <a:gd name="T42" fmla="*/ 637 w 718"/>
                <a:gd name="T43" fmla="*/ 66 h 306"/>
                <a:gd name="T44" fmla="*/ 655 w 718"/>
                <a:gd name="T45" fmla="*/ 60 h 306"/>
                <a:gd name="T46" fmla="*/ 697 w 718"/>
                <a:gd name="T47" fmla="*/ 30 h 306"/>
                <a:gd name="T48" fmla="*/ 715 w 718"/>
                <a:gd name="T49" fmla="*/ 18 h 306"/>
                <a:gd name="T50" fmla="*/ 721 w 718"/>
                <a:gd name="T51" fmla="*/ 6 h 306"/>
                <a:gd name="T52" fmla="*/ 715 w 718"/>
                <a:gd name="T53" fmla="*/ 0 h 306"/>
                <a:gd name="T54" fmla="*/ 691 w 718"/>
                <a:gd name="T55" fmla="*/ 0 h 306"/>
                <a:gd name="T56" fmla="*/ 631 w 718"/>
                <a:gd name="T57" fmla="*/ 0 h 306"/>
                <a:gd name="T58" fmla="*/ 582 w 718"/>
                <a:gd name="T59" fmla="*/ 0 h 306"/>
                <a:gd name="T60" fmla="*/ 546 w 718"/>
                <a:gd name="T61" fmla="*/ 0 h 306"/>
                <a:gd name="T62" fmla="*/ 516 w 718"/>
                <a:gd name="T63" fmla="*/ 18 h 306"/>
                <a:gd name="T64" fmla="*/ 487 w 718"/>
                <a:gd name="T65" fmla="*/ 42 h 306"/>
                <a:gd name="T66" fmla="*/ 469 w 718"/>
                <a:gd name="T67" fmla="*/ 54 h 306"/>
                <a:gd name="T68" fmla="*/ 451 w 718"/>
                <a:gd name="T69" fmla="*/ 60 h 306"/>
                <a:gd name="T70" fmla="*/ 427 w 718"/>
                <a:gd name="T71" fmla="*/ 60 h 306"/>
                <a:gd name="T72" fmla="*/ 391 w 718"/>
                <a:gd name="T73" fmla="*/ 66 h 306"/>
                <a:gd name="T74" fmla="*/ 348 w 718"/>
                <a:gd name="T75" fmla="*/ 84 h 306"/>
                <a:gd name="T76" fmla="*/ 312 w 718"/>
                <a:gd name="T77" fmla="*/ 108 h 306"/>
                <a:gd name="T78" fmla="*/ 288 w 718"/>
                <a:gd name="T79" fmla="*/ 126 h 306"/>
                <a:gd name="T80" fmla="*/ 276 w 718"/>
                <a:gd name="T81" fmla="*/ 132 h 306"/>
                <a:gd name="T82" fmla="*/ 258 w 718"/>
                <a:gd name="T83" fmla="*/ 138 h 306"/>
                <a:gd name="T84" fmla="*/ 222 w 718"/>
                <a:gd name="T85" fmla="*/ 138 h 306"/>
                <a:gd name="T86" fmla="*/ 187 w 718"/>
                <a:gd name="T87" fmla="*/ 138 h 306"/>
                <a:gd name="T88" fmla="*/ 181 w 718"/>
                <a:gd name="T89" fmla="*/ 138 h 306"/>
                <a:gd name="T90" fmla="*/ 175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7F0366D-6799-410E-9E80-5E7EEE31E55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8 w 2392"/>
                <a:gd name="T1" fmla="*/ 54 h 881"/>
                <a:gd name="T2" fmla="*/ 2196 w 2392"/>
                <a:gd name="T3" fmla="*/ 54 h 881"/>
                <a:gd name="T4" fmla="*/ 2154 w 2392"/>
                <a:gd name="T5" fmla="*/ 66 h 881"/>
                <a:gd name="T6" fmla="*/ 2028 w 2392"/>
                <a:gd name="T7" fmla="*/ 101 h 881"/>
                <a:gd name="T8" fmla="*/ 1963 w 2392"/>
                <a:gd name="T9" fmla="*/ 119 h 881"/>
                <a:gd name="T10" fmla="*/ 1866 w 2392"/>
                <a:gd name="T11" fmla="*/ 167 h 881"/>
                <a:gd name="T12" fmla="*/ 1842 w 2392"/>
                <a:gd name="T13" fmla="*/ 245 h 881"/>
                <a:gd name="T14" fmla="*/ 1848 w 2392"/>
                <a:gd name="T15" fmla="*/ 305 h 881"/>
                <a:gd name="T16" fmla="*/ 1764 w 2392"/>
                <a:gd name="T17" fmla="*/ 317 h 881"/>
                <a:gd name="T18" fmla="*/ 1602 w 2392"/>
                <a:gd name="T19" fmla="*/ 263 h 881"/>
                <a:gd name="T20" fmla="*/ 1512 w 2392"/>
                <a:gd name="T21" fmla="*/ 257 h 881"/>
                <a:gd name="T22" fmla="*/ 1404 w 2392"/>
                <a:gd name="T23" fmla="*/ 311 h 881"/>
                <a:gd name="T24" fmla="*/ 1338 w 2392"/>
                <a:gd name="T25" fmla="*/ 353 h 881"/>
                <a:gd name="T26" fmla="*/ 1314 w 2392"/>
                <a:gd name="T27" fmla="*/ 359 h 881"/>
                <a:gd name="T28" fmla="*/ 1218 w 2392"/>
                <a:gd name="T29" fmla="*/ 371 h 881"/>
                <a:gd name="T30" fmla="*/ 1164 w 2392"/>
                <a:gd name="T31" fmla="*/ 365 h 881"/>
                <a:gd name="T32" fmla="*/ 1057 w 2392"/>
                <a:gd name="T33" fmla="*/ 371 h 881"/>
                <a:gd name="T34" fmla="*/ 960 w 2392"/>
                <a:gd name="T35" fmla="*/ 383 h 881"/>
                <a:gd name="T36" fmla="*/ 924 w 2392"/>
                <a:gd name="T37" fmla="*/ 401 h 881"/>
                <a:gd name="T38" fmla="*/ 822 w 2392"/>
                <a:gd name="T39" fmla="*/ 419 h 881"/>
                <a:gd name="T40" fmla="*/ 781 w 2392"/>
                <a:gd name="T41" fmla="*/ 419 h 881"/>
                <a:gd name="T42" fmla="*/ 666 w 2392"/>
                <a:gd name="T43" fmla="*/ 437 h 881"/>
                <a:gd name="T44" fmla="*/ 600 w 2392"/>
                <a:gd name="T45" fmla="*/ 473 h 881"/>
                <a:gd name="T46" fmla="*/ 505 w 2392"/>
                <a:gd name="T47" fmla="*/ 467 h 881"/>
                <a:gd name="T48" fmla="*/ 432 w 2392"/>
                <a:gd name="T49" fmla="*/ 491 h 881"/>
                <a:gd name="T50" fmla="*/ 414 w 2392"/>
                <a:gd name="T51" fmla="*/ 539 h 881"/>
                <a:gd name="T52" fmla="*/ 348 w 2392"/>
                <a:gd name="T53" fmla="*/ 569 h 881"/>
                <a:gd name="T54" fmla="*/ 223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4 w 2392"/>
                <a:gd name="T65" fmla="*/ 653 h 881"/>
                <a:gd name="T66" fmla="*/ 475 w 2392"/>
                <a:gd name="T67" fmla="*/ 569 h 881"/>
                <a:gd name="T68" fmla="*/ 570 w 2392"/>
                <a:gd name="T69" fmla="*/ 521 h 881"/>
                <a:gd name="T70" fmla="*/ 648 w 2392"/>
                <a:gd name="T71" fmla="*/ 515 h 881"/>
                <a:gd name="T72" fmla="*/ 876 w 2392"/>
                <a:gd name="T73" fmla="*/ 461 h 881"/>
                <a:gd name="T74" fmla="*/ 1152 w 2392"/>
                <a:gd name="T75" fmla="*/ 425 h 881"/>
                <a:gd name="T76" fmla="*/ 1296 w 2392"/>
                <a:gd name="T77" fmla="*/ 461 h 881"/>
                <a:gd name="T78" fmla="*/ 1422 w 2392"/>
                <a:gd name="T79" fmla="*/ 533 h 881"/>
                <a:gd name="T80" fmla="*/ 1440 w 2392"/>
                <a:gd name="T81" fmla="*/ 617 h 881"/>
                <a:gd name="T82" fmla="*/ 1381 w 2392"/>
                <a:gd name="T83" fmla="*/ 653 h 881"/>
                <a:gd name="T84" fmla="*/ 1230 w 2392"/>
                <a:gd name="T85" fmla="*/ 701 h 881"/>
                <a:gd name="T86" fmla="*/ 1116 w 2392"/>
                <a:gd name="T87" fmla="*/ 755 h 881"/>
                <a:gd name="T88" fmla="*/ 1069 w 2392"/>
                <a:gd name="T89" fmla="*/ 809 h 881"/>
                <a:gd name="T90" fmla="*/ 1081 w 2392"/>
                <a:gd name="T91" fmla="*/ 869 h 881"/>
                <a:gd name="T92" fmla="*/ 1110 w 2392"/>
                <a:gd name="T93" fmla="*/ 881 h 881"/>
                <a:gd name="T94" fmla="*/ 1212 w 2392"/>
                <a:gd name="T95" fmla="*/ 869 h 881"/>
                <a:gd name="T96" fmla="*/ 1393 w 2392"/>
                <a:gd name="T97" fmla="*/ 857 h 881"/>
                <a:gd name="T98" fmla="*/ 1446 w 2392"/>
                <a:gd name="T99" fmla="*/ 851 h 881"/>
                <a:gd name="T100" fmla="*/ 1488 w 2392"/>
                <a:gd name="T101" fmla="*/ 833 h 881"/>
                <a:gd name="T102" fmla="*/ 1681 w 2392"/>
                <a:gd name="T103" fmla="*/ 743 h 881"/>
                <a:gd name="T104" fmla="*/ 1812 w 2392"/>
                <a:gd name="T105" fmla="*/ 689 h 881"/>
                <a:gd name="T106" fmla="*/ 1890 w 2392"/>
                <a:gd name="T107" fmla="*/ 581 h 881"/>
                <a:gd name="T108" fmla="*/ 2046 w 2392"/>
                <a:gd name="T109" fmla="*/ 389 h 881"/>
                <a:gd name="T110" fmla="*/ 2214 w 2392"/>
                <a:gd name="T111" fmla="*/ 269 h 881"/>
                <a:gd name="T112" fmla="*/ 2257 w 2392"/>
                <a:gd name="T113" fmla="*/ 239 h 881"/>
                <a:gd name="T114" fmla="*/ 2400 w 2392"/>
                <a:gd name="T115" fmla="*/ 0 h 881"/>
                <a:gd name="T116" fmla="*/ 23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6481937-8C09-477B-BCAB-DF6E94DE62C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tr-TR" sz="180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18E88B3-A6F6-4910-9270-01C023656EE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8EB0568-C2BE-4C2D-8CD6-2A643E56499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tr-TR" sz="180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8A5A653-3C42-4FAE-BE7A-FE3E4A5218B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tr-TR" sz="180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22244B4-CA72-4A78-8252-D01C6C7445E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tr-TR" sz="180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C37DDDAE-631C-4D2A-B4EC-869B37A0155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</p:grpSp>
      <p:sp>
        <p:nvSpPr>
          <p:cNvPr id="51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tr-TR" noProof="0"/>
              <a:t>Asıl başlık stili için tıklatın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tr-TR" noProof="0"/>
              <a:t>Asıl alt başlık stilini düzenlemek için tıklatın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A21AFC8C-B50B-4823-8573-DD608D04C07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8B61A549-EC00-469A-A390-EF49186B5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740E5BC1-C837-42C6-87B9-15E90128DC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4D8195-7B17-4DA5-B7DA-07E91FFA076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6720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2045458F-F75F-47ED-86BD-3F7E06283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54B0F2C4-A3EB-46F7-B93A-96B325F671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51AAA237-0340-41AE-95A2-5967DD27C1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C0C40-CA38-4D9A-9701-AC806CA7FA3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0981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2136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CA64993-FF88-4C07-B360-B457F88C3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2D0CD80-40DF-4BC9-8FD9-A369806C6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8C3A2E29-6464-4C63-B0E1-A4F080147A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25DBA-69B0-4CE7-8E08-544DC316103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2657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554EF029-8B4A-4F07-9B5D-4581E132F7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037F2D03-AA59-4D55-ADAF-48DA0D7D2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6DE55E22-63F1-4FE5-832E-8B9ECCBC2C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F169F-E218-4E4C-98A9-7AB00ADD164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02379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B7FD369-D48F-4832-BB62-629BBB659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926DF023-E27A-40EE-A2AF-05899F07E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7DF1383F-208C-4B9D-8731-3C892EB2F0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96478-E0D9-44E2-942D-F0BB7DBB640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3192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FD580AA-F929-4D05-95E2-C59165706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DADB4EDA-A4C2-42AE-BEAC-C27D5E426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BF3D815-BADE-4486-944C-D184E1166E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5D24-2AAF-486B-A37D-ED88AE4177E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7225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0CF1BA85-1714-4FC6-8742-3E23B50651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EF733D42-9810-48C6-BCB3-31B8BFAFD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16CB7F23-3AAB-4021-9A83-19F8EC0EF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8587D-CFE6-46C3-927A-8CE4A62F1F1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0739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AFA0A25-4027-4076-B132-78B68069BF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DC785098-FA43-476E-BBE9-9E8311EE95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16E26ECA-C0CF-4ED9-9F35-7254AD499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115FF-E260-4FD4-9736-7511968BDA0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1072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F836EBFC-0086-4676-9A78-1B037E9E5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C66C31C6-2A30-4690-9DDA-5A04523F1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2F460948-3482-47A3-B637-BA50EB24D5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9B503-64CF-43EE-955E-D296A913B8B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6256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A7F65CAC-FC39-4842-8876-EFBA0D312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53FADB77-91DE-4B40-8465-9F6A64C51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0FEB48AD-E86B-464C-8628-5E4F0DD53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048AE-3C85-433E-9134-EB4F56C297C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1085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93AB16BF-6AAD-4140-8AFC-34E619382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92C2B0D3-1BD2-4DCA-8DD4-28575E8622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78DC7E4D-19F5-42C6-830D-F7990938D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70D35-F3F9-40ED-9FD4-192F780B109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448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DFF8AF0E-D848-4AD7-94DE-959D9962E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3C901482-570A-4471-A402-98DBFE5F9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59736D79-9A1F-466C-9EB7-6B0AEB1AB8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598C-54A8-45B8-A1F7-A7932B4AA51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0738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4A875AB-602E-4A99-B22A-22B6F0C3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052FE712-220D-4003-8B26-284144ABBF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503E2BA6-B981-44D0-94EB-113C2A04E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8481E-F3A7-47A6-8131-2256BFEFB20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3597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23898A6-5010-44C3-9B0A-D8A6E0AB6F2B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12192000" cy="4046538"/>
            <a:chOff x="0" y="1536"/>
            <a:chExt cx="5760" cy="2549"/>
          </a:xfrm>
        </p:grpSpPr>
        <p:sp>
          <p:nvSpPr>
            <p:cNvPr id="4099" name="Rectangle 3">
              <a:extLst>
                <a:ext uri="{FF2B5EF4-FFF2-40B4-BE49-F238E27FC236}">
                  <a16:creationId xmlns:a16="http://schemas.microsoft.com/office/drawing/2014/main" id="{6A308D89-35A8-4B7F-AEF6-ECA262F5C31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tr-TR" sz="1800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4D4A1094-B6FF-4D6E-8EA1-782763E9328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B98E5239-8FDD-40DC-8850-D2E1F53E7B6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7E318F5D-FC21-41A7-861C-FFA9E087F46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tr-TR" sz="1800"/>
            </a:p>
          </p:txBody>
        </p:sp>
        <p:sp>
          <p:nvSpPr>
            <p:cNvPr id="1036" name="Freeform 7">
              <a:extLst>
                <a:ext uri="{FF2B5EF4-FFF2-40B4-BE49-F238E27FC236}">
                  <a16:creationId xmlns:a16="http://schemas.microsoft.com/office/drawing/2014/main" id="{10067E13-A1A8-45FA-95B6-F409B0D9EFE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6 w 185"/>
                <a:gd name="T1" fmla="*/ 0 h 120"/>
                <a:gd name="T2" fmla="*/ 186 w 185"/>
                <a:gd name="T3" fmla="*/ 6 h 120"/>
                <a:gd name="T4" fmla="*/ 186 w 185"/>
                <a:gd name="T5" fmla="*/ 18 h 120"/>
                <a:gd name="T6" fmla="*/ 186 w 185"/>
                <a:gd name="T7" fmla="*/ 36 h 120"/>
                <a:gd name="T8" fmla="*/ 180 w 185"/>
                <a:gd name="T9" fmla="*/ 54 h 120"/>
                <a:gd name="T10" fmla="*/ 162 w 185"/>
                <a:gd name="T11" fmla="*/ 72 h 120"/>
                <a:gd name="T12" fmla="*/ 138 w 185"/>
                <a:gd name="T13" fmla="*/ 96 h 120"/>
                <a:gd name="T14" fmla="*/ 102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6 w 185"/>
                <a:gd name="T29" fmla="*/ 0 h 120"/>
                <a:gd name="T30" fmla="*/ 186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957DDB43-4C0D-4326-9575-1EE285A6155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FA23E7A3-7826-42A3-8BF2-AF740D72D7F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8 w 526"/>
                <a:gd name="T17" fmla="*/ 179 h 275"/>
                <a:gd name="T18" fmla="*/ 210 w 526"/>
                <a:gd name="T19" fmla="*/ 143 h 275"/>
                <a:gd name="T20" fmla="*/ 252 w 526"/>
                <a:gd name="T21" fmla="*/ 120 h 275"/>
                <a:gd name="T22" fmla="*/ 300 w 526"/>
                <a:gd name="T23" fmla="*/ 96 h 275"/>
                <a:gd name="T24" fmla="*/ 395 w 526"/>
                <a:gd name="T25" fmla="*/ 48 h 275"/>
                <a:gd name="T26" fmla="*/ 444 w 526"/>
                <a:gd name="T27" fmla="*/ 30 h 275"/>
                <a:gd name="T28" fmla="*/ 480 w 526"/>
                <a:gd name="T29" fmla="*/ 12 h 275"/>
                <a:gd name="T30" fmla="*/ 504 w 526"/>
                <a:gd name="T31" fmla="*/ 6 h 275"/>
                <a:gd name="T32" fmla="*/ 522 w 526"/>
                <a:gd name="T33" fmla="*/ 0 h 275"/>
                <a:gd name="T34" fmla="*/ 528 w 526"/>
                <a:gd name="T35" fmla="*/ 0 h 275"/>
                <a:gd name="T36" fmla="*/ 522 w 526"/>
                <a:gd name="T37" fmla="*/ 6 h 275"/>
                <a:gd name="T38" fmla="*/ 510 w 526"/>
                <a:gd name="T39" fmla="*/ 12 h 275"/>
                <a:gd name="T40" fmla="*/ 486 w 526"/>
                <a:gd name="T41" fmla="*/ 24 h 275"/>
                <a:gd name="T42" fmla="*/ 462 w 526"/>
                <a:gd name="T43" fmla="*/ 42 h 275"/>
                <a:gd name="T44" fmla="*/ 438 w 526"/>
                <a:gd name="T45" fmla="*/ 54 h 275"/>
                <a:gd name="T46" fmla="*/ 395 w 526"/>
                <a:gd name="T47" fmla="*/ 78 h 275"/>
                <a:gd name="T48" fmla="*/ 341 w 526"/>
                <a:gd name="T49" fmla="*/ 108 h 275"/>
                <a:gd name="T50" fmla="*/ 276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1039" name="Freeform 10">
              <a:extLst>
                <a:ext uri="{FF2B5EF4-FFF2-40B4-BE49-F238E27FC236}">
                  <a16:creationId xmlns:a16="http://schemas.microsoft.com/office/drawing/2014/main" id="{4B8113BC-B47C-4F93-8C40-888E76D5E39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1 w 718"/>
                <a:gd name="T17" fmla="*/ 228 h 306"/>
                <a:gd name="T18" fmla="*/ 127 w 718"/>
                <a:gd name="T19" fmla="*/ 228 h 306"/>
                <a:gd name="T20" fmla="*/ 145 w 718"/>
                <a:gd name="T21" fmla="*/ 222 h 306"/>
                <a:gd name="T22" fmla="*/ 169 w 718"/>
                <a:gd name="T23" fmla="*/ 216 h 306"/>
                <a:gd name="T24" fmla="*/ 199 w 718"/>
                <a:gd name="T25" fmla="*/ 204 h 306"/>
                <a:gd name="T26" fmla="*/ 276 w 718"/>
                <a:gd name="T27" fmla="*/ 180 h 306"/>
                <a:gd name="T28" fmla="*/ 373 w 718"/>
                <a:gd name="T29" fmla="*/ 156 h 306"/>
                <a:gd name="T30" fmla="*/ 463 w 718"/>
                <a:gd name="T31" fmla="*/ 126 h 306"/>
                <a:gd name="T32" fmla="*/ 546 w 718"/>
                <a:gd name="T33" fmla="*/ 102 h 306"/>
                <a:gd name="T34" fmla="*/ 576 w 718"/>
                <a:gd name="T35" fmla="*/ 90 h 306"/>
                <a:gd name="T36" fmla="*/ 607 w 718"/>
                <a:gd name="T37" fmla="*/ 84 h 306"/>
                <a:gd name="T38" fmla="*/ 625 w 718"/>
                <a:gd name="T39" fmla="*/ 78 h 306"/>
                <a:gd name="T40" fmla="*/ 631 w 718"/>
                <a:gd name="T41" fmla="*/ 72 h 306"/>
                <a:gd name="T42" fmla="*/ 637 w 718"/>
                <a:gd name="T43" fmla="*/ 66 h 306"/>
                <a:gd name="T44" fmla="*/ 655 w 718"/>
                <a:gd name="T45" fmla="*/ 60 h 306"/>
                <a:gd name="T46" fmla="*/ 697 w 718"/>
                <a:gd name="T47" fmla="*/ 30 h 306"/>
                <a:gd name="T48" fmla="*/ 715 w 718"/>
                <a:gd name="T49" fmla="*/ 18 h 306"/>
                <a:gd name="T50" fmla="*/ 721 w 718"/>
                <a:gd name="T51" fmla="*/ 6 h 306"/>
                <a:gd name="T52" fmla="*/ 715 w 718"/>
                <a:gd name="T53" fmla="*/ 0 h 306"/>
                <a:gd name="T54" fmla="*/ 691 w 718"/>
                <a:gd name="T55" fmla="*/ 0 h 306"/>
                <a:gd name="T56" fmla="*/ 631 w 718"/>
                <a:gd name="T57" fmla="*/ 0 h 306"/>
                <a:gd name="T58" fmla="*/ 582 w 718"/>
                <a:gd name="T59" fmla="*/ 0 h 306"/>
                <a:gd name="T60" fmla="*/ 546 w 718"/>
                <a:gd name="T61" fmla="*/ 0 h 306"/>
                <a:gd name="T62" fmla="*/ 516 w 718"/>
                <a:gd name="T63" fmla="*/ 18 h 306"/>
                <a:gd name="T64" fmla="*/ 487 w 718"/>
                <a:gd name="T65" fmla="*/ 42 h 306"/>
                <a:gd name="T66" fmla="*/ 469 w 718"/>
                <a:gd name="T67" fmla="*/ 54 h 306"/>
                <a:gd name="T68" fmla="*/ 451 w 718"/>
                <a:gd name="T69" fmla="*/ 60 h 306"/>
                <a:gd name="T70" fmla="*/ 427 w 718"/>
                <a:gd name="T71" fmla="*/ 60 h 306"/>
                <a:gd name="T72" fmla="*/ 391 w 718"/>
                <a:gd name="T73" fmla="*/ 66 h 306"/>
                <a:gd name="T74" fmla="*/ 348 w 718"/>
                <a:gd name="T75" fmla="*/ 84 h 306"/>
                <a:gd name="T76" fmla="*/ 312 w 718"/>
                <a:gd name="T77" fmla="*/ 108 h 306"/>
                <a:gd name="T78" fmla="*/ 288 w 718"/>
                <a:gd name="T79" fmla="*/ 126 h 306"/>
                <a:gd name="T80" fmla="*/ 276 w 718"/>
                <a:gd name="T81" fmla="*/ 132 h 306"/>
                <a:gd name="T82" fmla="*/ 258 w 718"/>
                <a:gd name="T83" fmla="*/ 138 h 306"/>
                <a:gd name="T84" fmla="*/ 222 w 718"/>
                <a:gd name="T85" fmla="*/ 138 h 306"/>
                <a:gd name="T86" fmla="*/ 187 w 718"/>
                <a:gd name="T87" fmla="*/ 138 h 306"/>
                <a:gd name="T88" fmla="*/ 181 w 718"/>
                <a:gd name="T89" fmla="*/ 138 h 306"/>
                <a:gd name="T90" fmla="*/ 175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1101B301-A628-4580-8DBA-85BC30A165B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8 w 2392"/>
                <a:gd name="T1" fmla="*/ 54 h 881"/>
                <a:gd name="T2" fmla="*/ 2196 w 2392"/>
                <a:gd name="T3" fmla="*/ 54 h 881"/>
                <a:gd name="T4" fmla="*/ 2154 w 2392"/>
                <a:gd name="T5" fmla="*/ 66 h 881"/>
                <a:gd name="T6" fmla="*/ 2028 w 2392"/>
                <a:gd name="T7" fmla="*/ 101 h 881"/>
                <a:gd name="T8" fmla="*/ 1963 w 2392"/>
                <a:gd name="T9" fmla="*/ 119 h 881"/>
                <a:gd name="T10" fmla="*/ 1866 w 2392"/>
                <a:gd name="T11" fmla="*/ 167 h 881"/>
                <a:gd name="T12" fmla="*/ 1842 w 2392"/>
                <a:gd name="T13" fmla="*/ 245 h 881"/>
                <a:gd name="T14" fmla="*/ 1848 w 2392"/>
                <a:gd name="T15" fmla="*/ 305 h 881"/>
                <a:gd name="T16" fmla="*/ 1764 w 2392"/>
                <a:gd name="T17" fmla="*/ 317 h 881"/>
                <a:gd name="T18" fmla="*/ 1602 w 2392"/>
                <a:gd name="T19" fmla="*/ 263 h 881"/>
                <a:gd name="T20" fmla="*/ 1512 w 2392"/>
                <a:gd name="T21" fmla="*/ 257 h 881"/>
                <a:gd name="T22" fmla="*/ 1404 w 2392"/>
                <a:gd name="T23" fmla="*/ 311 h 881"/>
                <a:gd name="T24" fmla="*/ 1338 w 2392"/>
                <a:gd name="T25" fmla="*/ 353 h 881"/>
                <a:gd name="T26" fmla="*/ 1314 w 2392"/>
                <a:gd name="T27" fmla="*/ 359 h 881"/>
                <a:gd name="T28" fmla="*/ 1218 w 2392"/>
                <a:gd name="T29" fmla="*/ 371 h 881"/>
                <a:gd name="T30" fmla="*/ 1164 w 2392"/>
                <a:gd name="T31" fmla="*/ 365 h 881"/>
                <a:gd name="T32" fmla="*/ 1057 w 2392"/>
                <a:gd name="T33" fmla="*/ 371 h 881"/>
                <a:gd name="T34" fmla="*/ 960 w 2392"/>
                <a:gd name="T35" fmla="*/ 383 h 881"/>
                <a:gd name="T36" fmla="*/ 924 w 2392"/>
                <a:gd name="T37" fmla="*/ 401 h 881"/>
                <a:gd name="T38" fmla="*/ 822 w 2392"/>
                <a:gd name="T39" fmla="*/ 419 h 881"/>
                <a:gd name="T40" fmla="*/ 781 w 2392"/>
                <a:gd name="T41" fmla="*/ 419 h 881"/>
                <a:gd name="T42" fmla="*/ 666 w 2392"/>
                <a:gd name="T43" fmla="*/ 437 h 881"/>
                <a:gd name="T44" fmla="*/ 600 w 2392"/>
                <a:gd name="T45" fmla="*/ 473 h 881"/>
                <a:gd name="T46" fmla="*/ 505 w 2392"/>
                <a:gd name="T47" fmla="*/ 467 h 881"/>
                <a:gd name="T48" fmla="*/ 432 w 2392"/>
                <a:gd name="T49" fmla="*/ 491 h 881"/>
                <a:gd name="T50" fmla="*/ 414 w 2392"/>
                <a:gd name="T51" fmla="*/ 539 h 881"/>
                <a:gd name="T52" fmla="*/ 348 w 2392"/>
                <a:gd name="T53" fmla="*/ 569 h 881"/>
                <a:gd name="T54" fmla="*/ 223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4 w 2392"/>
                <a:gd name="T65" fmla="*/ 653 h 881"/>
                <a:gd name="T66" fmla="*/ 475 w 2392"/>
                <a:gd name="T67" fmla="*/ 569 h 881"/>
                <a:gd name="T68" fmla="*/ 570 w 2392"/>
                <a:gd name="T69" fmla="*/ 521 h 881"/>
                <a:gd name="T70" fmla="*/ 648 w 2392"/>
                <a:gd name="T71" fmla="*/ 515 h 881"/>
                <a:gd name="T72" fmla="*/ 876 w 2392"/>
                <a:gd name="T73" fmla="*/ 461 h 881"/>
                <a:gd name="T74" fmla="*/ 1152 w 2392"/>
                <a:gd name="T75" fmla="*/ 425 h 881"/>
                <a:gd name="T76" fmla="*/ 1296 w 2392"/>
                <a:gd name="T77" fmla="*/ 461 h 881"/>
                <a:gd name="T78" fmla="*/ 1422 w 2392"/>
                <a:gd name="T79" fmla="*/ 533 h 881"/>
                <a:gd name="T80" fmla="*/ 1440 w 2392"/>
                <a:gd name="T81" fmla="*/ 617 h 881"/>
                <a:gd name="T82" fmla="*/ 1381 w 2392"/>
                <a:gd name="T83" fmla="*/ 653 h 881"/>
                <a:gd name="T84" fmla="*/ 1230 w 2392"/>
                <a:gd name="T85" fmla="*/ 701 h 881"/>
                <a:gd name="T86" fmla="*/ 1116 w 2392"/>
                <a:gd name="T87" fmla="*/ 755 h 881"/>
                <a:gd name="T88" fmla="*/ 1069 w 2392"/>
                <a:gd name="T89" fmla="*/ 809 h 881"/>
                <a:gd name="T90" fmla="*/ 1081 w 2392"/>
                <a:gd name="T91" fmla="*/ 869 h 881"/>
                <a:gd name="T92" fmla="*/ 1110 w 2392"/>
                <a:gd name="T93" fmla="*/ 881 h 881"/>
                <a:gd name="T94" fmla="*/ 1212 w 2392"/>
                <a:gd name="T95" fmla="*/ 869 h 881"/>
                <a:gd name="T96" fmla="*/ 1393 w 2392"/>
                <a:gd name="T97" fmla="*/ 857 h 881"/>
                <a:gd name="T98" fmla="*/ 1446 w 2392"/>
                <a:gd name="T99" fmla="*/ 851 h 881"/>
                <a:gd name="T100" fmla="*/ 1488 w 2392"/>
                <a:gd name="T101" fmla="*/ 833 h 881"/>
                <a:gd name="T102" fmla="*/ 1681 w 2392"/>
                <a:gd name="T103" fmla="*/ 743 h 881"/>
                <a:gd name="T104" fmla="*/ 1812 w 2392"/>
                <a:gd name="T105" fmla="*/ 689 h 881"/>
                <a:gd name="T106" fmla="*/ 1890 w 2392"/>
                <a:gd name="T107" fmla="*/ 581 h 881"/>
                <a:gd name="T108" fmla="*/ 2046 w 2392"/>
                <a:gd name="T109" fmla="*/ 389 h 881"/>
                <a:gd name="T110" fmla="*/ 2214 w 2392"/>
                <a:gd name="T111" fmla="*/ 269 h 881"/>
                <a:gd name="T112" fmla="*/ 2257 w 2392"/>
                <a:gd name="T113" fmla="*/ 239 h 881"/>
                <a:gd name="T114" fmla="*/ 2400 w 2392"/>
                <a:gd name="T115" fmla="*/ 0 h 881"/>
                <a:gd name="T116" fmla="*/ 23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4108" name="Freeform 12">
              <a:extLst>
                <a:ext uri="{FF2B5EF4-FFF2-40B4-BE49-F238E27FC236}">
                  <a16:creationId xmlns:a16="http://schemas.microsoft.com/office/drawing/2014/main" id="{7594E1BF-3198-4443-B899-2FDE8FFB3B1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tr-TR" sz="1800"/>
            </a:p>
          </p:txBody>
        </p:sp>
        <p:sp>
          <p:nvSpPr>
            <p:cNvPr id="1042" name="Freeform 13">
              <a:extLst>
                <a:ext uri="{FF2B5EF4-FFF2-40B4-BE49-F238E27FC236}">
                  <a16:creationId xmlns:a16="http://schemas.microsoft.com/office/drawing/2014/main" id="{9E6D971E-C05F-40F9-A65A-6C6FA13B364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  <p:sp>
          <p:nvSpPr>
            <p:cNvPr id="4110" name="Freeform 14">
              <a:extLst>
                <a:ext uri="{FF2B5EF4-FFF2-40B4-BE49-F238E27FC236}">
                  <a16:creationId xmlns:a16="http://schemas.microsoft.com/office/drawing/2014/main" id="{3B941E50-D8A1-4704-AEAF-8FA937AE722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tr-TR" sz="1800"/>
            </a:p>
          </p:txBody>
        </p:sp>
        <p:sp>
          <p:nvSpPr>
            <p:cNvPr id="4111" name="Freeform 15">
              <a:extLst>
                <a:ext uri="{FF2B5EF4-FFF2-40B4-BE49-F238E27FC236}">
                  <a16:creationId xmlns:a16="http://schemas.microsoft.com/office/drawing/2014/main" id="{A10DEBE4-E314-44D7-89E1-7A9B2E1FBBD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tr-TR" sz="1800"/>
            </a:p>
          </p:txBody>
        </p:sp>
        <p:sp>
          <p:nvSpPr>
            <p:cNvPr id="4112" name="Freeform 16">
              <a:extLst>
                <a:ext uri="{FF2B5EF4-FFF2-40B4-BE49-F238E27FC236}">
                  <a16:creationId xmlns:a16="http://schemas.microsoft.com/office/drawing/2014/main" id="{48DA8832-A410-4FE5-A885-95EB4D84DCF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tr-TR" sz="1800"/>
            </a:p>
          </p:txBody>
        </p:sp>
        <p:sp>
          <p:nvSpPr>
            <p:cNvPr id="1046" name="Freeform 17">
              <a:extLst>
                <a:ext uri="{FF2B5EF4-FFF2-40B4-BE49-F238E27FC236}">
                  <a16:creationId xmlns:a16="http://schemas.microsoft.com/office/drawing/2014/main" id="{441FFA3C-1658-402A-B817-D78CD40A4C9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1800"/>
            </a:p>
          </p:txBody>
        </p:sp>
      </p:grpSp>
      <p:sp>
        <p:nvSpPr>
          <p:cNvPr id="4114" name="Rectangle 18">
            <a:extLst>
              <a:ext uri="{FF2B5EF4-FFF2-40B4-BE49-F238E27FC236}">
                <a16:creationId xmlns:a16="http://schemas.microsoft.com/office/drawing/2014/main" id="{12A11305-EF76-47DA-A409-BB8C7C55C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Asıl başlık stili için tıklatın</a:t>
            </a:r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2CE1233D-A46F-4645-85BF-83F84FB4CE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116" name="Rectangle 20">
            <a:extLst>
              <a:ext uri="{FF2B5EF4-FFF2-40B4-BE49-F238E27FC236}">
                <a16:creationId xmlns:a16="http://schemas.microsoft.com/office/drawing/2014/main" id="{C601086B-B5C4-40A7-AB43-D99CEC0DB6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117" name="Rectangle 21">
            <a:extLst>
              <a:ext uri="{FF2B5EF4-FFF2-40B4-BE49-F238E27FC236}">
                <a16:creationId xmlns:a16="http://schemas.microsoft.com/office/drawing/2014/main" id="{F79F31AC-3BC3-4A0F-8C85-9785F179B3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fld id="{9D8E58E7-1487-4CB3-B207-3E587BC6192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4118" name="Rectangle 22">
            <a:extLst>
              <a:ext uri="{FF2B5EF4-FFF2-40B4-BE49-F238E27FC236}">
                <a16:creationId xmlns:a16="http://schemas.microsoft.com/office/drawing/2014/main" id="{A57DB950-36C8-4BC7-A49E-BD59A9B5A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Asıl metin stillerini düzenlemek için tıklatın</a:t>
            </a:r>
          </a:p>
          <a:p>
            <a:pPr lvl="1"/>
            <a:r>
              <a:rPr lang="en-US" altLang="tr-TR"/>
              <a:t>İkinci düzey</a:t>
            </a:r>
          </a:p>
          <a:p>
            <a:pPr lvl="2"/>
            <a:r>
              <a:rPr lang="en-US" altLang="tr-TR"/>
              <a:t>Üçüncü düzey</a:t>
            </a:r>
          </a:p>
          <a:p>
            <a:pPr lvl="3"/>
            <a:r>
              <a:rPr lang="en-US" altLang="tr-TR"/>
              <a:t>Dördüncü düzey</a:t>
            </a:r>
          </a:p>
          <a:p>
            <a:pPr lvl="4"/>
            <a:r>
              <a:rPr lang="en-US" alt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6090720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/>
      <p:bldP spid="411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D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BC4234-A843-4AF3-AE1B-02711ADC84D7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tr-TR" b="1" dirty="0">
                <a:latin typeface="+mn-lt"/>
              </a:rPr>
              <a:t>TEMEL ANATOMİ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DAD1367-CE4B-4200-87DD-68FAA54B927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tr-TR" dirty="0"/>
          </a:p>
          <a:p>
            <a:r>
              <a:rPr lang="tr-TR" b="1" dirty="0"/>
              <a:t>Dr. M. Soner ÖZSU</a:t>
            </a:r>
          </a:p>
          <a:p>
            <a:r>
              <a:rPr lang="tr-TR" dirty="0"/>
              <a:t>Spor Bilim Uzmanı</a:t>
            </a:r>
          </a:p>
          <a:p>
            <a:r>
              <a:rPr lang="tr-TR" dirty="0"/>
              <a:t>Hareket ve Antrenman Bilimi</a:t>
            </a:r>
          </a:p>
        </p:txBody>
      </p:sp>
    </p:spTree>
    <p:extLst>
      <p:ext uri="{BB962C8B-B14F-4D97-AF65-F5344CB8AC3E}">
        <p14:creationId xmlns:p14="http://schemas.microsoft.com/office/powerpoint/2010/main" val="3211108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90038C-1D71-435D-94B4-F8FB39876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7" y="338667"/>
            <a:ext cx="11534750" cy="6282265"/>
          </a:xfrm>
        </p:spPr>
        <p:txBody>
          <a:bodyPr>
            <a:normAutofit fontScale="85000" lnSpcReduction="10000"/>
          </a:bodyPr>
          <a:lstStyle/>
          <a:p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Hallux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Haluks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3300" dirty="0">
                <a:solidFill>
                  <a:srgbClr val="FFC000"/>
                </a:solidFill>
                <a:latin typeface="Bookman Old Style" panose="02050604050505020204" pitchFamily="18" charset="0"/>
              </a:rPr>
              <a:t>Ayak baş parmağı; ayak baş parmağına ait.</a:t>
            </a:r>
          </a:p>
          <a:p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Inguinal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İnguinal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3300" dirty="0">
                <a:solidFill>
                  <a:srgbClr val="FFC000"/>
                </a:solidFill>
                <a:latin typeface="Bookman Old Style" panose="02050604050505020204" pitchFamily="18" charset="0"/>
              </a:rPr>
              <a:t>Kasıkla ilgili; kasığa ait.</a:t>
            </a:r>
          </a:p>
          <a:p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Interscapular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İnterskapular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3300" dirty="0">
                <a:solidFill>
                  <a:srgbClr val="FFC000"/>
                </a:solidFill>
                <a:latin typeface="Bookman Old Style" panose="02050604050505020204" pitchFamily="18" charset="0"/>
              </a:rPr>
              <a:t>İki kürek kemiği arası ile ilgili.</a:t>
            </a:r>
          </a:p>
          <a:p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Latus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Latus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3300" dirty="0">
                <a:solidFill>
                  <a:srgbClr val="FFC000"/>
                </a:solidFill>
                <a:latin typeface="Bookman Old Style" panose="02050604050505020204" pitchFamily="18" charset="0"/>
              </a:rPr>
              <a:t>Karnın yan tarafı; böğür.</a:t>
            </a:r>
          </a:p>
          <a:p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Lumbar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Lumbar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</a:t>
            </a:r>
            <a:r>
              <a:rPr lang="tr-TR" sz="3300" dirty="0">
                <a:solidFill>
                  <a:srgbClr val="FFC000"/>
                </a:solidFill>
                <a:latin typeface="Bookman Old Style" panose="02050604050505020204" pitchFamily="18" charset="0"/>
              </a:rPr>
              <a:t> Bel ile ilgili; karnın arka kısmına ait.</a:t>
            </a:r>
          </a:p>
          <a:p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Mammary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Mamari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</a:t>
            </a:r>
            <a:r>
              <a:rPr lang="tr-TR" sz="3300" dirty="0">
                <a:solidFill>
                  <a:srgbClr val="FFC000"/>
                </a:solidFill>
                <a:latin typeface="Bookman Old Style" panose="02050604050505020204" pitchFamily="18" charset="0"/>
              </a:rPr>
              <a:t> Meme veya memelerle ilgili; memeye ait.</a:t>
            </a:r>
          </a:p>
          <a:p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Mental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Mental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3300" dirty="0">
                <a:solidFill>
                  <a:srgbClr val="FFC000"/>
                </a:solidFill>
                <a:latin typeface="Bookman Old Style" panose="02050604050505020204" pitchFamily="18" charset="0"/>
              </a:rPr>
              <a:t>Çene ile ilgili; çeneye ait.</a:t>
            </a:r>
          </a:p>
          <a:p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Nasal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(Nazal):</a:t>
            </a:r>
            <a:r>
              <a:rPr lang="tr-TR" sz="3300" dirty="0">
                <a:solidFill>
                  <a:srgbClr val="FFC000"/>
                </a:solidFill>
                <a:latin typeface="Bookman Old Style" panose="02050604050505020204" pitchFamily="18" charset="0"/>
              </a:rPr>
              <a:t> Burunla ilgili; buruna ait.</a:t>
            </a:r>
          </a:p>
          <a:p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Occipital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Oksipital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3300" dirty="0">
                <a:solidFill>
                  <a:srgbClr val="FFC000"/>
                </a:solidFill>
                <a:latin typeface="Bookman Old Style" panose="02050604050505020204" pitchFamily="18" charset="0"/>
              </a:rPr>
              <a:t>Başın arka kısmıyla ilgili; art kafaya ait. </a:t>
            </a:r>
          </a:p>
          <a:p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Oral (Oral): </a:t>
            </a:r>
            <a:r>
              <a:rPr lang="tr-TR" sz="3300" dirty="0">
                <a:solidFill>
                  <a:srgbClr val="FFC000"/>
                </a:solidFill>
                <a:latin typeface="Bookman Old Style" panose="02050604050505020204" pitchFamily="18" charset="0"/>
              </a:rPr>
              <a:t>Ağızla ilgili; ağza ait.</a:t>
            </a:r>
          </a:p>
          <a:p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Orbital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Orbital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3300" dirty="0">
                <a:solidFill>
                  <a:srgbClr val="FFC000"/>
                </a:solidFill>
                <a:latin typeface="Bookman Old Style" panose="02050604050505020204" pitchFamily="18" charset="0"/>
              </a:rPr>
              <a:t>Göz çukuru ile ilgili; göz çukuruna ait.</a:t>
            </a:r>
          </a:p>
          <a:p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Otic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Otik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</a:t>
            </a:r>
            <a:r>
              <a:rPr lang="tr-TR" sz="3300" dirty="0">
                <a:solidFill>
                  <a:srgbClr val="FFC000"/>
                </a:solidFill>
                <a:latin typeface="Bookman Old Style" panose="02050604050505020204" pitchFamily="18" charset="0"/>
              </a:rPr>
              <a:t> Kulakla ilgili; kulağa ait.</a:t>
            </a:r>
          </a:p>
          <a:p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Palmar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3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Palmar</a:t>
            </a:r>
            <a:r>
              <a:rPr lang="tr-TR" sz="33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3300" dirty="0">
                <a:solidFill>
                  <a:srgbClr val="FFC000"/>
                </a:solidFill>
                <a:latin typeface="Bookman Old Style" panose="02050604050505020204" pitchFamily="18" charset="0"/>
              </a:rPr>
              <a:t>El ile ilgili; ele ait.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082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4A5040-CE57-4499-A172-504C7D8B4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36478"/>
            <a:ext cx="11666940" cy="6600967"/>
          </a:xfrm>
        </p:spPr>
        <p:txBody>
          <a:bodyPr>
            <a:noAutofit/>
          </a:bodyPr>
          <a:lstStyle/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Patellar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Patellar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 Diz kapağı ile ilgili.</a:t>
            </a:r>
          </a:p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Pectoral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(Pektoral): 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Göğsün ön kısmı ile ilgili; göğse ait.</a:t>
            </a:r>
          </a:p>
          <a:p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Pedal (Pedal): 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Ayak ya da ayaklarla ilgili; ayağa ait. </a:t>
            </a:r>
          </a:p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Pelvic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Pelvik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Pelvisle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 ilgili; kalçaya ait.</a:t>
            </a:r>
          </a:p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Perineal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Perineal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 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Anüs çevresi; apış arası ile ilgili.</a:t>
            </a:r>
          </a:p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Plantar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Plantar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Ayak tabanı ile ilgili; ayak tabanına ait. </a:t>
            </a:r>
          </a:p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Popliteal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Popliteal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Dizin arka kısmıyla ilgili: diz arkasına ait.</a:t>
            </a:r>
          </a:p>
        </p:txBody>
      </p:sp>
    </p:spTree>
    <p:extLst>
      <p:ext uri="{BB962C8B-B14F-4D97-AF65-F5344CB8AC3E}">
        <p14:creationId xmlns:p14="http://schemas.microsoft.com/office/powerpoint/2010/main" val="370529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D041E1-8FA9-415C-921F-999911BF0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04716"/>
            <a:ext cx="11552767" cy="6289217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Pubic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Pubik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 Pubis bölgesi ile İlgili; kalça çatısına ait.</a:t>
            </a:r>
          </a:p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Sacral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sakral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Kuyruk kemiği (</a:t>
            </a:r>
            <a:r>
              <a:rPr lang="tr-TR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sacrum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) ile ilgili</a:t>
            </a:r>
          </a:p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Scapular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Skapular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Kürek kemiği (Skapula ilgili).</a:t>
            </a:r>
          </a:p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Sternal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Sternal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Sternum kemiği (</a:t>
            </a:r>
            <a:r>
              <a:rPr lang="tr-TR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Gögüs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 tahtası kemiği) ile ilgili </a:t>
            </a:r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Tarsal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Tarsal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Ayak bileği ile ilgili.</a:t>
            </a:r>
          </a:p>
          <a:p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Thorakal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Torakal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Göğüsle ilgili; göğse ait.</a:t>
            </a:r>
          </a:p>
          <a:p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Thoracic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Torasik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Göğüs kafesi ile ilgili.</a:t>
            </a:r>
          </a:p>
          <a:p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Umbilical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Umbilikal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</a:t>
            </a:r>
            <a:r>
              <a:rPr lang="tr-TR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 Göbekle ilgili; göbeğe ait.</a:t>
            </a:r>
          </a:p>
          <a:p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Vertebral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Vertebral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Omur ile ilgili; omurgaya ait. </a:t>
            </a:r>
          </a:p>
        </p:txBody>
      </p:sp>
    </p:spTree>
    <p:extLst>
      <p:ext uri="{BB962C8B-B14F-4D97-AF65-F5344CB8AC3E}">
        <p14:creationId xmlns:p14="http://schemas.microsoft.com/office/powerpoint/2010/main" val="254476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4CE0A82-788A-4DAA-8000-E5B0293A6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407" y="345743"/>
            <a:ext cx="11532358" cy="64144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b="1" i="1" dirty="0">
                <a:solidFill>
                  <a:schemeClr val="bg1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Anatomi</a:t>
            </a:r>
            <a:r>
              <a:rPr lang="tr-TR" altLang="tr-TR" dirty="0">
                <a:solidFill>
                  <a:schemeClr val="bg1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: İnsan vücudunu oluşturan yapıların normal şekil, yapı, pozisyon ve fonksiyonları ile aralarındaki ilişkileri inceleyen en eski tıp dalıdır.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Anatomi konusunda bilinen ilk çalışmalar, M.Ö. 500 yıllarında Mısır’da görülmüştür.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Anatomist ve cerrah </a:t>
            </a:r>
            <a:r>
              <a:rPr lang="tr-TR" altLang="tr-TR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Andreas </a:t>
            </a:r>
            <a:r>
              <a:rPr lang="tr-TR" altLang="tr-TR" b="1" i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Vesalius</a:t>
            </a:r>
            <a:r>
              <a:rPr lang="tr-TR" alt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 (1514-1564) yaptığı çalışmalarla anatomi bilimine büyük katkılarda bulunmuştur.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Bu nedenle kendisine, modern anatominin babası unvanı verilmiştir.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Anatomi, temel olarak </a:t>
            </a:r>
            <a:r>
              <a:rPr lang="tr-TR" altLang="tr-TR" b="1" i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mikroskopik</a:t>
            </a:r>
            <a:r>
              <a:rPr lang="tr-TR" alt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ve </a:t>
            </a:r>
            <a:r>
              <a:rPr lang="tr-TR" altLang="tr-TR" b="1" i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makroskopik</a:t>
            </a:r>
            <a:r>
              <a:rPr lang="tr-TR" alt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 olmak üzere ikiye ayrılır.</a:t>
            </a:r>
            <a:endParaRPr lang="en-US" altLang="tr-TR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80F5582A-2229-4612-ADD7-49D3EC2C4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1361" y="260350"/>
            <a:ext cx="9947253" cy="64087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r-TR" altLang="tr-TR" dirty="0"/>
              <a:t>		</a:t>
            </a:r>
            <a:r>
              <a:rPr lang="tr-TR" altLang="tr-TR" b="1" i="1" dirty="0" err="1">
                <a:solidFill>
                  <a:srgbClr val="00FF00"/>
                </a:solidFill>
                <a:latin typeface="Bookman Old Style" panose="02050604050505020204" pitchFamily="18" charset="0"/>
              </a:rPr>
              <a:t>Mikroskopik</a:t>
            </a: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 Anatomi :</a:t>
            </a:r>
            <a:r>
              <a:rPr lang="tr-TR" altLang="tr-TR" i="1" dirty="0">
                <a:solidFill>
                  <a:srgbClr val="FFCC99"/>
                </a:solidFill>
                <a:latin typeface="Bookman Old Style" panose="02050604050505020204" pitchFamily="18" charset="0"/>
              </a:rPr>
              <a:t> 	</a:t>
            </a:r>
          </a:p>
          <a:p>
            <a:pPr eaLnBrk="1" hangingPunct="1"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Oluşumların, çıplak gözle görülemeyen ince yapılarını, mikroskop altında inceleyen bilimdir. </a:t>
            </a:r>
          </a:p>
          <a:p>
            <a:pPr eaLnBrk="1" hangingPunct="1">
              <a:buFontTx/>
              <a:buNone/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		İki bölüme ayrılır.	</a:t>
            </a:r>
            <a:endParaRPr lang="tr-TR" altLang="tr-TR" b="1" dirty="0">
              <a:solidFill>
                <a:srgbClr val="FFCC99"/>
              </a:solidFill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Sitoloji (</a:t>
            </a:r>
            <a:r>
              <a:rPr lang="tr-TR" altLang="tr-TR" b="1" i="1" dirty="0" err="1">
                <a:solidFill>
                  <a:srgbClr val="00FF00"/>
                </a:solidFill>
                <a:latin typeface="Bookman Old Style" panose="02050604050505020204" pitchFamily="18" charset="0"/>
              </a:rPr>
              <a:t>Cytologia</a:t>
            </a: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) :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Hücrelerin ince yapılarını inceleyen bilim dalıdır.</a:t>
            </a:r>
          </a:p>
          <a:p>
            <a:pPr eaLnBrk="1" hangingPunct="1">
              <a:defRPr/>
            </a:pP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Histoloji (</a:t>
            </a:r>
            <a:r>
              <a:rPr lang="tr-TR" altLang="tr-TR" b="1" i="1" dirty="0" err="1">
                <a:solidFill>
                  <a:srgbClr val="00FF00"/>
                </a:solidFill>
                <a:latin typeface="Bookman Old Style" panose="02050604050505020204" pitchFamily="18" charset="0"/>
              </a:rPr>
              <a:t>Histologia</a:t>
            </a: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) :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Aynı özelliklere sahip hücrelerin, belirli fonksiyonları yapmak üzere bir araya gelerek oluşturduğu dokuları inceler.</a:t>
            </a:r>
            <a:endParaRPr lang="en-US" altLang="tr-TR" dirty="0">
              <a:solidFill>
                <a:srgbClr val="FFCC99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43B2EC57-2598-46C1-85BE-438E7731F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233" y="300567"/>
            <a:ext cx="11789834" cy="61849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800" b="1" dirty="0"/>
              <a:t>		</a:t>
            </a:r>
            <a:r>
              <a:rPr lang="tr-TR" altLang="tr-TR" sz="3600" b="1" i="1" dirty="0" err="1">
                <a:solidFill>
                  <a:srgbClr val="00FF00"/>
                </a:solidFill>
                <a:latin typeface="Bookman Old Style" panose="02050604050505020204" pitchFamily="18" charset="0"/>
              </a:rPr>
              <a:t>Makroskopik</a:t>
            </a:r>
            <a:r>
              <a:rPr lang="tr-TR" altLang="tr-TR" sz="3600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 Anatomi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3000" dirty="0">
                <a:solidFill>
                  <a:srgbClr val="FFCC99"/>
                </a:solidFill>
                <a:latin typeface="Bookman Old Style" panose="02050604050505020204" pitchFamily="18" charset="0"/>
              </a:rPr>
              <a:t>Çıplak gözle görülebilen oluşumları inceleyen bilim dalıdır. Çeşitli bölümlere ayrılır.	</a:t>
            </a:r>
            <a:endParaRPr lang="tr-TR" altLang="tr-TR" sz="3000" b="1" dirty="0">
              <a:solidFill>
                <a:srgbClr val="FFCC99"/>
              </a:solidFill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3000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Yüzeysel Anatomi :</a:t>
            </a:r>
            <a:r>
              <a:rPr lang="tr-TR" altLang="tr-TR" sz="3000" dirty="0">
                <a:solidFill>
                  <a:srgbClr val="FFCC99"/>
                </a:solidFill>
                <a:latin typeface="Bookman Old Style" panose="02050604050505020204" pitchFamily="18" charset="0"/>
              </a:rPr>
              <a:t> Vücudun genel formu ve vücut yüzeyindeki belirgin noktaları inceler.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3000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Bölgesel Anatomi :</a:t>
            </a:r>
            <a:r>
              <a:rPr lang="tr-TR" altLang="tr-TR" sz="3000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sz="3000" dirty="0">
                <a:solidFill>
                  <a:srgbClr val="FFCC99"/>
                </a:solidFill>
                <a:latin typeface="Bookman Old Style" panose="02050604050505020204" pitchFamily="18" charset="0"/>
              </a:rPr>
              <a:t>Vücutta</a:t>
            </a:r>
            <a:r>
              <a:rPr lang="tr-TR" altLang="tr-TR" sz="3000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sz="3000" dirty="0">
                <a:solidFill>
                  <a:srgbClr val="FFCC99"/>
                </a:solidFill>
                <a:latin typeface="Bookman Old Style" panose="02050604050505020204" pitchFamily="18" charset="0"/>
              </a:rPr>
              <a:t>belirli bir bölgenin </a:t>
            </a:r>
            <a:r>
              <a:rPr lang="tr-TR" altLang="tr-TR" sz="3000" dirty="0" err="1">
                <a:solidFill>
                  <a:srgbClr val="FFCC99"/>
                </a:solidFill>
                <a:latin typeface="Bookman Old Style" panose="02050604050505020204" pitchFamily="18" charset="0"/>
              </a:rPr>
              <a:t>yüzeyel</a:t>
            </a:r>
            <a:r>
              <a:rPr lang="tr-TR" altLang="tr-TR" sz="3000" dirty="0">
                <a:solidFill>
                  <a:srgbClr val="FFCC99"/>
                </a:solidFill>
                <a:latin typeface="Bookman Old Style" panose="02050604050505020204" pitchFamily="18" charset="0"/>
              </a:rPr>
              <a:t> ve derin yapılarını inceler (baş bölgesi, omuz bölgesi vs.).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3000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Sistematik Anatomi</a:t>
            </a:r>
            <a:r>
              <a:rPr lang="tr-TR" altLang="tr-TR" sz="3000" b="1" dirty="0">
                <a:solidFill>
                  <a:srgbClr val="00FF00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sz="3000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:</a:t>
            </a:r>
            <a:r>
              <a:rPr lang="tr-TR" altLang="tr-TR" sz="3000" dirty="0">
                <a:solidFill>
                  <a:srgbClr val="FFCC99"/>
                </a:solidFill>
                <a:latin typeface="Bookman Old Style" panose="02050604050505020204" pitchFamily="18" charset="0"/>
              </a:rPr>
              <a:t> Belirli bir fonksiyon veya fonksiyonlarla ilgili organların oluşturduğu vücut sistemlerini inceler (iskelet sistemi, kas sistemi vs.).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3000" b="1" i="1" dirty="0" err="1">
                <a:solidFill>
                  <a:srgbClr val="00FF00"/>
                </a:solidFill>
                <a:latin typeface="Bookman Old Style" panose="02050604050505020204" pitchFamily="18" charset="0"/>
              </a:rPr>
              <a:t>Komparatif</a:t>
            </a:r>
            <a:r>
              <a:rPr lang="tr-TR" altLang="tr-TR" sz="3000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 Anatomi :</a:t>
            </a:r>
            <a:r>
              <a:rPr lang="tr-TR" altLang="tr-TR" sz="3000" dirty="0">
                <a:solidFill>
                  <a:srgbClr val="FFCC99"/>
                </a:solidFill>
                <a:latin typeface="Bookman Old Style" panose="02050604050505020204" pitchFamily="18" charset="0"/>
              </a:rPr>
              <a:t> Belirli bir gruba dahil hayvanlardaki (insanlar, timsahlar, kuşlar vs.) anatomik yapıları karşılaştırmalı olarak inceler.</a:t>
            </a:r>
            <a:endParaRPr lang="en-US" altLang="tr-TR" sz="3000" dirty="0">
              <a:solidFill>
                <a:srgbClr val="FFCC99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94253D12-8FA0-4664-AF0B-A0F492751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6979" y="333376"/>
            <a:ext cx="11104728" cy="6335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b="1" i="1" dirty="0"/>
              <a:t>	</a:t>
            </a: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İNSAN VÜCUDUNUN ORGANİZASYONU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İnsan organizmasında tüm yapılar demir, kalsiyum, ya da oksijen gibi saf </a:t>
            </a: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kimyasal elementlerden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oluşur. Vücudun yaklaşık % 98’i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00FF00"/>
                </a:solidFill>
                <a:latin typeface="Bookman Old Style" panose="02050604050505020204" pitchFamily="18" charset="0"/>
              </a:rPr>
              <a:t>oksijen,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00FF00"/>
                </a:solidFill>
                <a:latin typeface="Bookman Old Style" panose="02050604050505020204" pitchFamily="18" charset="0"/>
              </a:rPr>
              <a:t>karbon,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00FF00"/>
                </a:solidFill>
                <a:latin typeface="Bookman Old Style" panose="02050604050505020204" pitchFamily="18" charset="0"/>
              </a:rPr>
              <a:t>hidrojen,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00FF00"/>
                </a:solidFill>
                <a:latin typeface="Bookman Old Style" panose="02050604050505020204" pitchFamily="18" charset="0"/>
              </a:rPr>
              <a:t>nitrojen,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00FF00"/>
                </a:solidFill>
                <a:latin typeface="Bookman Old Style" panose="02050604050505020204" pitchFamily="18" charset="0"/>
              </a:rPr>
              <a:t>kalsiyum 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ve</a:t>
            </a:r>
            <a:r>
              <a:rPr lang="tr-TR" altLang="tr-TR" dirty="0">
                <a:solidFill>
                  <a:srgbClr val="00FF00"/>
                </a:solidFill>
                <a:latin typeface="Bookman Old Style" panose="020506040505050202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00FF00"/>
                </a:solidFill>
                <a:latin typeface="Bookman Old Style" panose="02050604050505020204" pitchFamily="18" charset="0"/>
              </a:rPr>
              <a:t>fosfor 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olmak üzere sadece altı elementten oluşmuştur</a:t>
            </a:r>
            <a:r>
              <a:rPr lang="tr-TR" altLang="tr-TR" b="1" i="1" dirty="0">
                <a:solidFill>
                  <a:srgbClr val="FFCC99"/>
                </a:solidFill>
                <a:latin typeface="Bookman Old Style" panose="02050604050505020204" pitchFamily="18" charset="0"/>
              </a:rPr>
              <a:t>.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endParaRPr lang="en-US" altLang="tr-TR" dirty="0">
              <a:solidFill>
                <a:srgbClr val="FFCC99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67" name="Group 579">
            <a:extLst>
              <a:ext uri="{FF2B5EF4-FFF2-40B4-BE49-F238E27FC236}">
                <a16:creationId xmlns:a16="http://schemas.microsoft.com/office/drawing/2014/main" id="{14CCB430-C7A0-4579-BC3F-7F097CE4CAB1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69054733"/>
              </p:ext>
            </p:extLst>
          </p:nvPr>
        </p:nvGraphicFramePr>
        <p:xfrm>
          <a:off x="0" y="0"/>
          <a:ext cx="9144000" cy="6858002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0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Element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Kimyasal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Sembol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Kütle Oranı (%)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İşlevi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3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Oksijen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tr-TR" altLang="tr-TR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65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Hücresel solunum için gereklidir.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Çoğu organik bileşende bulunur.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Suyun bileşenidir.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Karbon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Organik moleküllerin ana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maddesidir.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4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Hidrojen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Çoğu organik bileşende bulunur.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Suyun bileşenidir.</a:t>
                      </a: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2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Nitrojen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Bütün proteinlerin ve nükleik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asitlerin bileşenidir.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0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Kalsiyum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Ca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1.5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Kemiklerin ve dişlerin yapısal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bileşenidir. Kas kasılmasında, sinir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uyarılarının iletiminde ve kanın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pıhtılaşmasında önemlidir.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90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Fosfor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Nükleik </a:t>
                      </a:r>
                      <a:r>
                        <a:rPr kumimoji="0" lang="tr-TR" alt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asitin</a:t>
                      </a: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bileşenidir. Kemiğin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yapıtaşlarından biridir. Enerji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transferinde önemlidir.</a:t>
                      </a: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4BBBDF71-D003-D9F2-7230-49E0B78DF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828" y="1631884"/>
            <a:ext cx="2820582" cy="318300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62" name="Group 202">
            <a:extLst>
              <a:ext uri="{FF2B5EF4-FFF2-40B4-BE49-F238E27FC236}">
                <a16:creationId xmlns:a16="http://schemas.microsoft.com/office/drawing/2014/main" id="{1CD229FE-EF97-4A31-AF3E-16C66E7B784B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524000" y="1"/>
          <a:ext cx="9144000" cy="6953249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656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Potasyum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K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0.4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Hücredeki temel pozitif iyondur.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Sinir işlevlerinde, kas kasılmasında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etkilidir.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8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Sülfür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0.3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Çoğu proteinlerin bileşenidir.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82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Sodyum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Na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0.2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Doku sıvılarının pozitif iyonudur. Sıvı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dengesinin korunmasında ve uyarı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iletiminde önemlidir.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48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Magnezyum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Mg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0.1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Kan ve vücut dokuları için gereklidir. 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48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Klor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Cl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0.1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Doku sıvılarının negatif iyonudur.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10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Demir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Fe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Çok az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Hemoglobin ve miyoglobin’in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bileşenidir.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48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İyot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Çok az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Tiroid hormonunun bileşenidir. </a:t>
                      </a:r>
                      <a:endParaRPr kumimoji="0" lang="tr-TR" alt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9829">
                <a:tc gridSpan="4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Vücutta küçük oranlarda bulunan diğer elementler: </a:t>
                      </a:r>
                      <a:endParaRPr kumimoji="0" lang="en-US" altLang="tr-TR" sz="1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Manganez (Mn), Bakır (Cu), Çinko (Zn), Kobalt (Co), Florin (F), Molibden (Mo) ve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Selenium (Se)’dur.</a:t>
                      </a:r>
                      <a:endParaRPr kumimoji="0" lang="tr-TR" alt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8FBDB531-028E-4B5E-B3DC-3F53C195E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2395" y="260350"/>
            <a:ext cx="11323675" cy="6408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dirty="0">
                <a:latin typeface="Bookman Old Style" panose="02050604050505020204" pitchFamily="18" charset="0"/>
              </a:rPr>
              <a:t>	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Organizma çeşitli düzeylerde mükemmel bir işleyiş düzenine sahiptir.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Organizmanın en basit düzeyi </a:t>
            </a: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kimyasal düzeydir</a:t>
            </a:r>
            <a:r>
              <a:rPr lang="tr-TR" altLang="tr-TR" dirty="0">
                <a:solidFill>
                  <a:srgbClr val="00FF00"/>
                </a:solidFill>
                <a:latin typeface="Bookman Old Style" panose="02050604050505020204" pitchFamily="18" charset="0"/>
              </a:rPr>
              <a:t>.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endParaRPr lang="tr-TR" altLang="tr-TR" dirty="0">
              <a:solidFill>
                <a:srgbClr val="FFCC99"/>
              </a:solidFill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Bir kimyasal elementin karakteristik özelliğini taşıyan en küçük parçası </a:t>
            </a: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atomdur</a:t>
            </a:r>
            <a:r>
              <a:rPr lang="tr-TR" altLang="tr-TR" dirty="0">
                <a:solidFill>
                  <a:srgbClr val="00FF00"/>
                </a:solidFill>
                <a:latin typeface="Bookman Old Style" panose="02050604050505020204" pitchFamily="18" charset="0"/>
              </a:rPr>
              <a:t>.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Farklı çeşitlerde element atomlarının kimyasal olarak bileşimi (bir araya gelmesi) </a:t>
            </a: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molekülleri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 oluşturur.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   *Örneğin: Su, bir oksijen atomu ile iki hidrojen atomunun  kimyasal bileşiminden oluşur (H</a:t>
            </a:r>
            <a:r>
              <a:rPr lang="tr-TR" altLang="tr-TR" baseline="-25000" dirty="0">
                <a:solidFill>
                  <a:srgbClr val="FFCC99"/>
                </a:solidFill>
                <a:latin typeface="Bookman Old Style" panose="02050604050505020204" pitchFamily="18" charset="0"/>
              </a:rPr>
              <a:t>2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O).</a:t>
            </a:r>
            <a:endParaRPr lang="en-US" altLang="tr-TR" dirty="0">
              <a:solidFill>
                <a:srgbClr val="FFCC99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BACBA473-5243-46FA-AD81-71EED66F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2185"/>
            <a:ext cx="10515600" cy="1195754"/>
          </a:xfrm>
        </p:spPr>
        <p:txBody>
          <a:bodyPr>
            <a:normAutofit/>
          </a:bodyPr>
          <a:lstStyle/>
          <a:p>
            <a:pPr algn="ctr"/>
            <a:r>
              <a:rPr lang="tr-TR" sz="6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Anatomi’ye</a:t>
            </a:r>
            <a:r>
              <a:rPr lang="tr-TR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Giriş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329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E983D4E5-F224-4365-9544-7B3C197D3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7967" y="317427"/>
            <a:ext cx="11828721" cy="6434247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Kimyasal düzeyin üzerindeki organizasyon düzeyi </a:t>
            </a: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hücresel düzeydir</a:t>
            </a:r>
            <a:r>
              <a:rPr lang="tr-TR" altLang="tr-TR" i="1" dirty="0">
                <a:solidFill>
                  <a:srgbClr val="FFCC99"/>
                </a:solidFill>
                <a:latin typeface="Bookman Old Style" panose="02050604050505020204" pitchFamily="18" charset="0"/>
              </a:rPr>
              <a:t>. </a:t>
            </a:r>
          </a:p>
          <a:p>
            <a:pPr eaLnBrk="1" hangingPunct="1"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Canlılarda, atomlar ve moleküller belirli yollarla bağlantı kurarak, vücudu inşa eden </a:t>
            </a: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hücreleri</a:t>
            </a:r>
            <a:r>
              <a:rPr lang="tr-TR" altLang="tr-TR" dirty="0">
                <a:solidFill>
                  <a:srgbClr val="00FF00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oluştururlar. </a:t>
            </a:r>
          </a:p>
          <a:p>
            <a:pPr eaLnBrk="1" hangingPunct="1"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İnsan vücudu çeşitli tiplerde yaklaşık yüz trilyon hücreden oluşur. </a:t>
            </a:r>
          </a:p>
          <a:p>
            <a:pPr eaLnBrk="1" hangingPunct="1"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Hücreler, fonksiyonlarına göre çeşitli şekil ve hacimde olmalarına rağmen çoğu sadece mikroskopla görülebilecek kadar küçüktür.</a:t>
            </a:r>
            <a:endParaRPr lang="en-US" altLang="tr-TR" dirty="0">
              <a:solidFill>
                <a:srgbClr val="FFCC99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4B46D507-9A01-462A-90E0-BDE650BB1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5047" y="260350"/>
            <a:ext cx="11297093" cy="63318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Hücresel düzeyden sonra en üst düzey organizasyon </a:t>
            </a: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doku düzeyidir</a:t>
            </a:r>
            <a:r>
              <a:rPr lang="tr-TR" altLang="tr-TR" dirty="0">
                <a:solidFill>
                  <a:srgbClr val="00FF00"/>
                </a:solidFill>
                <a:latin typeface="Bookman Old Style" panose="02050604050505020204" pitchFamily="18" charset="0"/>
              </a:rPr>
              <a:t>.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b="1" i="1" dirty="0">
                <a:solidFill>
                  <a:srgbClr val="FFCC99"/>
                </a:solidFill>
                <a:latin typeface="Bookman Old Style" panose="02050604050505020204" pitchFamily="18" charset="0"/>
              </a:rPr>
              <a:t>	</a:t>
            </a: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*Doku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, belirli fonksiyonları yerine getirmek üzere uzmanlaşmış, birbiriyle yakından ilgili bir grup hücredir.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Belirli fonksiyonları yerine getirmek için birlikte çalışan doku grupları ve organlar, vücut sistemini ya da </a:t>
            </a: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organ sistemini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oluştururlar.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	*Örneğin dolaşım sistemi; kalp, kan damarları, kan, lenf  yapıları ve çeşitli diğer organlardan oluşur.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Büyük bir dakiklik ve karmaşıklıkla birlikte çalışan vücut sistemi </a:t>
            </a: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yaşayan organizmayı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oluşturur. </a:t>
            </a:r>
            <a:endParaRPr lang="en-US" altLang="tr-TR" dirty="0">
              <a:solidFill>
                <a:srgbClr val="FFCC99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BC1CCA80-0345-4846-A713-829C0BE0AD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>
          <a:xfrm>
            <a:off x="1593850" y="671551"/>
            <a:ext cx="8820150" cy="6100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3" name="Rectangle 3">
            <a:extLst>
              <a:ext uri="{FF2B5EF4-FFF2-40B4-BE49-F238E27FC236}">
                <a16:creationId xmlns:a16="http://schemas.microsoft.com/office/drawing/2014/main" id="{79E271E0-AE31-45EC-9B3F-4D9528A9C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458200" cy="609600"/>
          </a:xfrm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dirty="0" err="1">
                <a:solidFill>
                  <a:srgbClr val="FFFF00"/>
                </a:solidFill>
              </a:rPr>
              <a:t>Farklı</a:t>
            </a:r>
            <a:r>
              <a:rPr lang="en-US" altLang="tr-TR" sz="3200" dirty="0">
                <a:solidFill>
                  <a:srgbClr val="FFFF00"/>
                </a:solidFill>
              </a:rPr>
              <a:t> </a:t>
            </a:r>
            <a:r>
              <a:rPr lang="en-US" altLang="tr-TR" sz="3200" dirty="0" err="1">
                <a:solidFill>
                  <a:srgbClr val="FFFF00"/>
                </a:solidFill>
              </a:rPr>
              <a:t>Ölçeklerde</a:t>
            </a:r>
            <a:r>
              <a:rPr lang="en-US" altLang="tr-TR" sz="3200" dirty="0">
                <a:solidFill>
                  <a:srgbClr val="FFFF00"/>
                </a:solidFill>
              </a:rPr>
              <a:t> </a:t>
            </a:r>
            <a:r>
              <a:rPr lang="en-US" altLang="tr-TR" sz="3200" dirty="0" err="1">
                <a:solidFill>
                  <a:srgbClr val="FFFF00"/>
                </a:solidFill>
              </a:rPr>
              <a:t>Anatomi</a:t>
            </a:r>
            <a:r>
              <a:rPr lang="en-US" altLang="tr-TR" sz="3200" dirty="0">
                <a:solidFill>
                  <a:srgbClr val="FFFF00"/>
                </a:solidFill>
              </a:rPr>
              <a:t> (</a:t>
            </a:r>
            <a:r>
              <a:rPr lang="en-US" altLang="tr-TR" sz="3200" dirty="0" err="1">
                <a:solidFill>
                  <a:srgbClr val="FFFF00"/>
                </a:solidFill>
              </a:rPr>
              <a:t>Metrik</a:t>
            </a:r>
            <a:r>
              <a:rPr lang="en-US" altLang="tr-TR" sz="3200" dirty="0">
                <a:solidFill>
                  <a:srgbClr val="FFFF00"/>
                </a:solidFill>
              </a:rPr>
              <a:t> </a:t>
            </a:r>
            <a:r>
              <a:rPr lang="en-US" altLang="tr-TR" sz="3200" dirty="0" err="1">
                <a:solidFill>
                  <a:srgbClr val="FFFF00"/>
                </a:solidFill>
              </a:rPr>
              <a:t>Ölçek</a:t>
            </a:r>
            <a:r>
              <a:rPr lang="en-US" altLang="tr-TR" sz="32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584A514E-4153-45AD-8C2D-E2FB71D38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6" y="6384925"/>
            <a:ext cx="80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tr-TR" sz="1600" i="1">
                <a:solidFill>
                  <a:srgbClr val="000000"/>
                </a:solidFill>
                <a:latin typeface="Helvetica" panose="020B0604020202020204" pitchFamily="34" charset="0"/>
              </a:rPr>
              <a:t>Fig 1.1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CAEE4DB3-2C05-4988-9E57-51231364C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315914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2000" b="1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71F758F2-4170-4EE3-9D34-DC284B1E388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" t="13866" b="4474"/>
          <a:stretch>
            <a:fillRect/>
          </a:stretch>
        </p:blipFill>
        <p:spPr bwMode="auto">
          <a:xfrm>
            <a:off x="1468437" y="1247554"/>
            <a:ext cx="91027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Rectangle 3">
            <a:extLst>
              <a:ext uri="{FF2B5EF4-FFF2-40B4-BE49-F238E27FC236}">
                <a16:creationId xmlns:a16="http://schemas.microsoft.com/office/drawing/2014/main" id="{EB7DFFDE-F801-44B8-BCBD-BA02BE39D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76201"/>
            <a:ext cx="6858000" cy="990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3187" tIns="50800" rIns="103187" bIns="50800" anchor="ctr"/>
          <a:lstStyle>
            <a:lvl1pPr defTabSz="1023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2763" defTabSz="1023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3938" defTabSz="1023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6700" defTabSz="1023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875" defTabSz="1023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5075" defTabSz="1023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2275" defTabSz="1023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9475" defTabSz="1023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6675" defTabSz="1023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3900" b="1" dirty="0" err="1">
                <a:solidFill>
                  <a:srgbClr val="2D0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Organizasyon</a:t>
            </a:r>
            <a:r>
              <a:rPr lang="en-US" altLang="tr-TR" sz="3900" b="1" dirty="0">
                <a:solidFill>
                  <a:srgbClr val="2D0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en-US" altLang="tr-TR" sz="3900" b="1" dirty="0" err="1">
                <a:solidFill>
                  <a:srgbClr val="2D0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Seviyeleri</a:t>
            </a:r>
            <a:r>
              <a:rPr lang="en-US" altLang="tr-TR" sz="3900" b="1" dirty="0">
                <a:solidFill>
                  <a:srgbClr val="2D0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: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E79B3490-486C-4109-9441-EAE452E49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447801"/>
            <a:ext cx="2636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tr-TR" sz="2800" b="1">
                <a:solidFill>
                  <a:srgbClr val="CC0000"/>
                </a:solidFill>
                <a:latin typeface="Helvetica" panose="020B0604020202020204" pitchFamily="34" charset="0"/>
              </a:rPr>
              <a:t>COHN – 99.5%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D231F7B9-B370-4039-872D-753299F7F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371600"/>
            <a:ext cx="3048000" cy="8382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1C0C77CB-A705-4B0B-A06C-8DA7B6B43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1" y="3276601"/>
            <a:ext cx="119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tr-TR" sz="2000" b="1">
                <a:solidFill>
                  <a:srgbClr val="008000"/>
                </a:solidFill>
                <a:latin typeface="Helvetica" panose="020B0604020202020204" pitchFamily="34" charset="0"/>
              </a:rPr>
              <a:t>99.9% = 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6015B6F1-C585-4E31-8204-A895B39CE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971800"/>
            <a:ext cx="2667000" cy="68580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8BC0BF8D-09EA-4F51-9409-5A09A66B8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06" y="10550"/>
            <a:ext cx="6582519" cy="68474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4">
            <a:extLst>
              <a:ext uri="{FF2B5EF4-FFF2-40B4-BE49-F238E27FC236}">
                <a16:creationId xmlns:a16="http://schemas.microsoft.com/office/drawing/2014/main" id="{46E96141-2673-41DE-B4E6-C71D619F7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3227" y="703384"/>
            <a:ext cx="3339905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alt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Atom</a:t>
            </a:r>
            <a:r>
              <a:rPr lang="tr-TR" altLang="tr-TR" sz="3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lar</a:t>
            </a:r>
            <a:endParaRPr lang="en-US" altLang="tr-TR" sz="320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alt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Mole</a:t>
            </a:r>
            <a:r>
              <a:rPr lang="tr-TR" altLang="tr-TR" sz="3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kü</a:t>
            </a:r>
            <a:r>
              <a:rPr lang="en-US" alt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altLang="tr-TR" sz="3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Organel</a:t>
            </a:r>
            <a:endParaRPr lang="en-US" altLang="tr-TR" sz="320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</a:pPr>
            <a:r>
              <a:rPr lang="tr-TR" alt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Hücre (</a:t>
            </a:r>
            <a:r>
              <a:rPr lang="en-US" alt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Cell</a:t>
            </a:r>
            <a:r>
              <a:rPr lang="tr-TR" alt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)</a:t>
            </a:r>
            <a:endParaRPr lang="en-US" altLang="tr-TR" sz="320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</a:pPr>
            <a:r>
              <a:rPr lang="tr-TR" alt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Doku (</a:t>
            </a:r>
            <a:r>
              <a:rPr lang="en-US" alt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Tissue</a:t>
            </a:r>
            <a:r>
              <a:rPr lang="tr-TR" alt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)</a:t>
            </a:r>
            <a:endParaRPr lang="en-US" altLang="tr-TR" sz="320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alt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Organ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alt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Organ S</a:t>
            </a:r>
            <a:r>
              <a:rPr lang="tr-TR" alt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stem</a:t>
            </a:r>
            <a:r>
              <a:rPr lang="tr-TR" alt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i</a:t>
            </a:r>
            <a:endParaRPr lang="en-US" altLang="tr-TR" sz="320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altLang="tr-TR" sz="3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Organi</a:t>
            </a:r>
            <a:r>
              <a:rPr lang="tr-TR" alt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z</a:t>
            </a:r>
            <a:r>
              <a:rPr lang="en-US" alt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m</a:t>
            </a:r>
            <a:r>
              <a:rPr lang="tr-TR" alt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a</a:t>
            </a:r>
            <a:endParaRPr lang="en-US" altLang="tr-TR" sz="3200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>
            <a:extLst>
              <a:ext uri="{FF2B5EF4-FFF2-40B4-BE49-F238E27FC236}">
                <a16:creationId xmlns:a16="http://schemas.microsoft.com/office/drawing/2014/main" id="{DECCB800-4094-4712-BACD-F2A79DB7C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96" y="-7200"/>
            <a:ext cx="9148677" cy="68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166C92FF-5B70-48EA-AD6F-C05DDD03B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286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tr-TR" sz="2400" b="1" i="1">
                <a:solidFill>
                  <a:srgbClr val="6AB475"/>
                </a:solidFill>
                <a:latin typeface="Times New Roman" panose="02020603050405020304" pitchFamily="18" charset="0"/>
              </a:rPr>
              <a:t>Cells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C3389290-1F4D-4FAD-AC34-3649C4F0D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362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tr-TR" sz="2400" b="1" i="1">
                <a:solidFill>
                  <a:srgbClr val="6AB475"/>
                </a:solidFill>
                <a:latin typeface="Times New Roman" panose="02020603050405020304" pitchFamily="18" charset="0"/>
              </a:rPr>
              <a:t>Tissues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E89B2179-A2BC-4853-AE8A-F947388BF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505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tr-TR" sz="2400" b="1" i="1">
                <a:solidFill>
                  <a:srgbClr val="6AB475"/>
                </a:solidFill>
                <a:latin typeface="Times New Roman" panose="02020603050405020304" pitchFamily="18" charset="0"/>
              </a:rPr>
              <a:t>Organs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EFCC87A2-90EC-402F-9A81-0ABE3E221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114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tr-TR" sz="2400" b="1" i="1">
                <a:solidFill>
                  <a:srgbClr val="6AB475"/>
                </a:solidFill>
                <a:latin typeface="Times New Roman" panose="02020603050405020304" pitchFamily="18" charset="0"/>
              </a:rPr>
              <a:t>Organ system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CC1E5A4-F792-4660-8946-CD82DF3EE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1"/>
            <a:ext cx="8713788" cy="9683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Organ S</a:t>
            </a:r>
            <a:r>
              <a:rPr lang="tr-TR" altLang="en-US" dirty="0"/>
              <a:t>i</a:t>
            </a:r>
            <a:r>
              <a:rPr lang="en-US" altLang="en-US" dirty="0"/>
              <a:t>stem</a:t>
            </a:r>
            <a:r>
              <a:rPr lang="tr-TR" altLang="en-US" dirty="0" err="1"/>
              <a:t>leri</a:t>
            </a:r>
            <a:endParaRPr lang="en-US" altLang="en-US" dirty="0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E9DD825E-005E-4585-A71C-80C28E3DC2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0"/>
          <a:stretch>
            <a:fillRect/>
          </a:stretch>
        </p:blipFill>
        <p:spPr>
          <a:xfrm>
            <a:off x="1828801" y="1116014"/>
            <a:ext cx="8543925" cy="5640387"/>
          </a:xfrm>
        </p:spPr>
      </p:pic>
      <p:sp>
        <p:nvSpPr>
          <p:cNvPr id="19460" name="Line 4">
            <a:extLst>
              <a:ext uri="{FF2B5EF4-FFF2-40B4-BE49-F238E27FC236}">
                <a16:creationId xmlns:a16="http://schemas.microsoft.com/office/drawing/2014/main" id="{FCFB406A-BAFE-4E96-82D7-42E23D48C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400800"/>
            <a:ext cx="1828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C88B9C92-5FF1-4B8A-8827-ABB8183E8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6629400"/>
            <a:ext cx="1600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0554551C-9B5D-4A2C-BF67-A509E654C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6400800"/>
            <a:ext cx="1981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78A9CA0-2F0E-4DBF-B7E0-547D87F1D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188914"/>
            <a:ext cx="7772400" cy="9096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Organ S</a:t>
            </a:r>
            <a:r>
              <a:rPr lang="tr-TR" altLang="en-US" dirty="0"/>
              <a:t>i</a:t>
            </a:r>
            <a:r>
              <a:rPr lang="en-US" altLang="en-US" dirty="0"/>
              <a:t>stem</a:t>
            </a:r>
            <a:r>
              <a:rPr lang="tr-TR" altLang="en-US" dirty="0" err="1"/>
              <a:t>leri</a:t>
            </a:r>
            <a:endParaRPr lang="en-US" altLang="en-US" dirty="0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83D82581-2D89-4314-BF90-22DB8DB648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9"/>
          <a:stretch>
            <a:fillRect/>
          </a:stretch>
        </p:blipFill>
        <p:spPr>
          <a:xfrm>
            <a:off x="1752600" y="1208089"/>
            <a:ext cx="8629650" cy="5500687"/>
          </a:xfrm>
        </p:spPr>
      </p:pic>
      <p:sp>
        <p:nvSpPr>
          <p:cNvPr id="20484" name="Line 4">
            <a:extLst>
              <a:ext uri="{FF2B5EF4-FFF2-40B4-BE49-F238E27FC236}">
                <a16:creationId xmlns:a16="http://schemas.microsoft.com/office/drawing/2014/main" id="{FB0A694D-D14A-4ADA-9FC6-4EAB2FFC2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6477000"/>
            <a:ext cx="1066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51A6B487-6B23-4B34-AA2F-1FCCF0B310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6477000"/>
            <a:ext cx="1066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9D5A269F-3A0F-4EE3-ACA8-6B3995E54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6477000"/>
            <a:ext cx="1066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2B663900-A501-48F1-81E5-70CA23948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0"/>
            <a:ext cx="7772400" cy="895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Organ S</a:t>
            </a:r>
            <a:r>
              <a:rPr lang="tr-TR" altLang="en-US" dirty="0"/>
              <a:t>i</a:t>
            </a:r>
            <a:r>
              <a:rPr lang="en-US" altLang="en-US" dirty="0"/>
              <a:t>stem</a:t>
            </a:r>
            <a:r>
              <a:rPr lang="tr-TR" altLang="en-US" dirty="0" err="1"/>
              <a:t>leri</a:t>
            </a:r>
            <a:endParaRPr lang="en-US" altLang="en-US" dirty="0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BD2BE0ED-9213-439E-B40A-F1EE9A63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9"/>
          <a:stretch>
            <a:fillRect/>
          </a:stretch>
        </p:blipFill>
        <p:spPr bwMode="auto">
          <a:xfrm>
            <a:off x="1752601" y="1201739"/>
            <a:ext cx="8715375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Line 4">
            <a:extLst>
              <a:ext uri="{FF2B5EF4-FFF2-40B4-BE49-F238E27FC236}">
                <a16:creationId xmlns:a16="http://schemas.microsoft.com/office/drawing/2014/main" id="{A766EE9E-D2B3-49B9-B5B7-10334FBF3C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6477000"/>
            <a:ext cx="914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509" name="Line 5">
            <a:extLst>
              <a:ext uri="{FF2B5EF4-FFF2-40B4-BE49-F238E27FC236}">
                <a16:creationId xmlns:a16="http://schemas.microsoft.com/office/drawing/2014/main" id="{678583AD-989E-446B-B517-9BF35A6305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6477000"/>
            <a:ext cx="1143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510" name="Line 6">
            <a:extLst>
              <a:ext uri="{FF2B5EF4-FFF2-40B4-BE49-F238E27FC236}">
                <a16:creationId xmlns:a16="http://schemas.microsoft.com/office/drawing/2014/main" id="{4F2EEFA6-013E-4B87-BC1E-509D15C386B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6477000"/>
            <a:ext cx="1447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E5F52364-E077-4438-BDD2-D2E03885A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0"/>
            <a:ext cx="7772400" cy="895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Organ S</a:t>
            </a:r>
            <a:r>
              <a:rPr lang="tr-TR" altLang="en-US" dirty="0"/>
              <a:t>i</a:t>
            </a:r>
            <a:r>
              <a:rPr lang="en-US" altLang="en-US" dirty="0"/>
              <a:t>stem</a:t>
            </a:r>
            <a:r>
              <a:rPr lang="tr-TR" altLang="en-US" dirty="0" err="1"/>
              <a:t>leri</a:t>
            </a:r>
            <a:endParaRPr lang="en-US" altLang="en-US" dirty="0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0454B7ED-05C3-412A-BEF9-5B2CFDCDC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9"/>
          <a:stretch>
            <a:fillRect/>
          </a:stretch>
        </p:blipFill>
        <p:spPr bwMode="auto">
          <a:xfrm>
            <a:off x="1676400" y="1125539"/>
            <a:ext cx="88011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Line 4">
            <a:extLst>
              <a:ext uri="{FF2B5EF4-FFF2-40B4-BE49-F238E27FC236}">
                <a16:creationId xmlns:a16="http://schemas.microsoft.com/office/drawing/2014/main" id="{98AD817B-B6DC-4082-8F50-C4CE9562B6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6553200"/>
            <a:ext cx="990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1A2B050F-98AD-4F17-BC97-B76479221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6553200"/>
            <a:ext cx="1981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534" name="Line 6">
            <a:extLst>
              <a:ext uri="{FF2B5EF4-FFF2-40B4-BE49-F238E27FC236}">
                <a16:creationId xmlns:a16="http://schemas.microsoft.com/office/drawing/2014/main" id="{71437E06-76CB-42B9-BBE7-86C135BE3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6553200"/>
            <a:ext cx="1752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CC497C00-EC1B-40DC-A826-A009C511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Anatomi ve </a:t>
            </a:r>
            <a:r>
              <a:rPr lang="tr-TR" dirty="0" err="1"/>
              <a:t>Fizyoloji’nin</a:t>
            </a:r>
            <a:r>
              <a:rPr lang="tr-TR" dirty="0"/>
              <a:t> Tanımı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EDED85C7-F8D8-4816-B454-3D855397E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İnsan anatomisi</a:t>
            </a:r>
            <a:r>
              <a:rPr lang="tr-TR" b="1" dirty="0"/>
              <a:t>: </a:t>
            </a:r>
            <a:r>
              <a:rPr lang="tr-TR" dirty="0"/>
              <a:t>İnsan vücudunu oluşturan hücre, doku, organ ve sistemlerin canlı ya da cansız yapılarını inceleyen bilim dalıdır. </a:t>
            </a:r>
          </a:p>
          <a:p>
            <a:r>
              <a:rPr lang="tr-TR" dirty="0" err="1"/>
              <a:t>Anatome</a:t>
            </a:r>
            <a:r>
              <a:rPr lang="tr-TR" dirty="0"/>
              <a:t> teriminden türemiştir. </a:t>
            </a:r>
            <a:r>
              <a:rPr lang="tr-TR" b="1" dirty="0"/>
              <a:t>Ana</a:t>
            </a:r>
            <a:r>
              <a:rPr lang="tr-TR" dirty="0"/>
              <a:t>; çıkarmak, </a:t>
            </a:r>
            <a:r>
              <a:rPr lang="tr-TR" b="1" dirty="0" err="1"/>
              <a:t>tome</a:t>
            </a:r>
            <a:r>
              <a:rPr lang="tr-TR" dirty="0"/>
              <a:t>; kesmek demektir. </a:t>
            </a:r>
          </a:p>
          <a:p>
            <a:endParaRPr lang="tr-TR" dirty="0"/>
          </a:p>
          <a:p>
            <a:r>
              <a:rPr lang="tr-TR" b="1" dirty="0">
                <a:solidFill>
                  <a:srgbClr val="FF0000"/>
                </a:solidFill>
              </a:rPr>
              <a:t>İnsan fizyolojisi</a:t>
            </a:r>
            <a:r>
              <a:rPr lang="tr-TR" dirty="0"/>
              <a:t>: İnsan vücudunu oluşturan hücre, doku, organ ve sistemlerin; işleyişini, işlevlerini ve etkileşimlerini inceleyen bilim dalıdır. </a:t>
            </a:r>
          </a:p>
          <a:p>
            <a:r>
              <a:rPr lang="tr-TR" dirty="0"/>
              <a:t>Fizyoloji (</a:t>
            </a:r>
            <a:r>
              <a:rPr lang="tr-TR" b="1" dirty="0" err="1"/>
              <a:t>physus</a:t>
            </a:r>
            <a:r>
              <a:rPr lang="tr-TR" dirty="0"/>
              <a:t>: yaşam, </a:t>
            </a:r>
            <a:r>
              <a:rPr lang="tr-TR" b="1" dirty="0"/>
              <a:t>logos</a:t>
            </a:r>
            <a:r>
              <a:rPr lang="tr-TR" dirty="0"/>
              <a:t>: bilim) yaşam bilimi olup, yaşayan organizmayı inceler. </a:t>
            </a:r>
          </a:p>
          <a:p>
            <a:r>
              <a:rPr lang="tr-TR" dirty="0"/>
              <a:t>Yaşayan organizmanın hareketi, </a:t>
            </a:r>
            <a:r>
              <a:rPr lang="tr-TR" dirty="0" err="1"/>
              <a:t>uyarılabilirliği</a:t>
            </a:r>
            <a:r>
              <a:rPr lang="tr-TR" dirty="0"/>
              <a:t>, etkileşimi, beslenmesi, metabolizması, büyümesi, </a:t>
            </a:r>
            <a:r>
              <a:rPr lang="tr-TR" dirty="0" err="1"/>
              <a:t>gelişmesive</a:t>
            </a:r>
            <a:r>
              <a:rPr lang="tr-TR" dirty="0"/>
              <a:t> üremesi gibi özellikleri ele alır. </a:t>
            </a:r>
          </a:p>
        </p:txBody>
      </p:sp>
    </p:spTree>
    <p:extLst>
      <p:ext uri="{BB962C8B-B14F-4D97-AF65-F5344CB8AC3E}">
        <p14:creationId xmlns:p14="http://schemas.microsoft.com/office/powerpoint/2010/main" val="1319929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02B684-8F1C-92EF-47E6-D89A35AD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79233E-2C7A-3413-D706-D7FE8A3DF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727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D2BB8592-AD62-42FE-A0B8-AE203A075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873" y="871870"/>
            <a:ext cx="11371521" cy="580006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Vücut </a:t>
            </a: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organik</a:t>
            </a:r>
            <a:r>
              <a:rPr lang="tr-TR" altLang="tr-TR" i="1" dirty="0">
                <a:solidFill>
                  <a:srgbClr val="FFCC99"/>
                </a:solidFill>
                <a:latin typeface="Bookman Old Style" panose="02050604050505020204" pitchFamily="18" charset="0"/>
              </a:rPr>
              <a:t> ve </a:t>
            </a: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inorganik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 bileşenlerden oluşur. </a:t>
            </a:r>
            <a:endParaRPr lang="tr-TR" altLang="tr-TR" b="1" dirty="0">
              <a:solidFill>
                <a:srgbClr val="FFCC99"/>
              </a:solidFill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İnorganik bileşenler</a:t>
            </a:r>
            <a:r>
              <a:rPr lang="tr-TR" altLang="tr-TR" b="1" dirty="0">
                <a:solidFill>
                  <a:srgbClr val="00FF00"/>
                </a:solidFill>
                <a:latin typeface="Bookman Old Style" panose="02050604050505020204" pitchFamily="18" charset="0"/>
              </a:rPr>
              <a:t>,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küçük ve basit bileşenlerdir. </a:t>
            </a:r>
          </a:p>
          <a:p>
            <a:pPr eaLnBrk="1" hangingPunct="1">
              <a:buFontTx/>
              <a:buNone/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	*Örneğin: su, tuz, hidroklorik asit gibi basit asitler ve amonyak gibi basit bazlar. </a:t>
            </a:r>
          </a:p>
          <a:p>
            <a:pPr eaLnBrk="1" hangingPunct="1"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Bu maddelere, su ve elektrolit dengesinin kurulması ve bir çok hücre faaliyeti için gereksinim duyulur.</a:t>
            </a:r>
            <a:endParaRPr lang="en-US" altLang="tr-TR" dirty="0">
              <a:solidFill>
                <a:srgbClr val="FFCC99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C454C78C-36D7-4BF9-8718-E72B858A4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2637" y="866553"/>
            <a:ext cx="11254563" cy="5991448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Organik bileşenler,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karbon içeren geniş, karmaşık bileşenlerdir. </a:t>
            </a:r>
          </a:p>
          <a:p>
            <a:pPr eaLnBrk="1" hangingPunct="1"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Bunlar vücudun kimyasal yapı taşlarıdır.</a:t>
            </a:r>
          </a:p>
          <a:p>
            <a:pPr marL="0" indent="0" eaLnBrk="1" hangingPunct="1">
              <a:buNone/>
              <a:defRPr/>
            </a:pPr>
            <a:endParaRPr lang="tr-TR" altLang="tr-TR" dirty="0">
              <a:solidFill>
                <a:srgbClr val="FFCC99"/>
              </a:solidFill>
              <a:latin typeface="Bookman Old Style" panose="02050604050505020204" pitchFamily="18" charset="0"/>
            </a:endParaRPr>
          </a:p>
          <a:p>
            <a:pPr marL="0" indent="0" eaLnBrk="1" hangingPunct="1">
              <a:buNone/>
              <a:defRPr/>
            </a:pPr>
            <a:endParaRPr lang="tr-TR" altLang="tr-TR" dirty="0">
              <a:solidFill>
                <a:srgbClr val="FFCC99"/>
              </a:solidFill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 Dört önemli organik bileşen grubu:</a:t>
            </a:r>
          </a:p>
          <a:p>
            <a:pPr lvl="1" eaLnBrk="1" hangingPunct="1">
              <a:defRPr/>
            </a:pPr>
            <a:r>
              <a:rPr lang="tr-TR" altLang="tr-TR" b="1" i="1" dirty="0">
                <a:solidFill>
                  <a:srgbClr val="FFCC99"/>
                </a:solidFill>
                <a:latin typeface="Bookman Old Style" panose="02050604050505020204" pitchFamily="18" charset="0"/>
              </a:rPr>
              <a:t>karbonhidratlar, </a:t>
            </a:r>
          </a:p>
          <a:p>
            <a:pPr lvl="1" eaLnBrk="1" hangingPunct="1">
              <a:defRPr/>
            </a:pPr>
            <a:r>
              <a:rPr lang="tr-TR" altLang="tr-TR" b="1" i="1" dirty="0" err="1">
                <a:solidFill>
                  <a:srgbClr val="FFCC99"/>
                </a:solidFill>
                <a:latin typeface="Bookman Old Style" panose="02050604050505020204" pitchFamily="18" charset="0"/>
              </a:rPr>
              <a:t>lipidler</a:t>
            </a:r>
            <a:r>
              <a:rPr lang="tr-TR" altLang="tr-TR" b="1" i="1" dirty="0">
                <a:solidFill>
                  <a:srgbClr val="FFCC99"/>
                </a:solidFill>
                <a:latin typeface="Bookman Old Style" panose="02050604050505020204" pitchFamily="18" charset="0"/>
              </a:rPr>
              <a:t> (yağlar), </a:t>
            </a:r>
          </a:p>
          <a:p>
            <a:pPr lvl="1" eaLnBrk="1" hangingPunct="1">
              <a:defRPr/>
            </a:pPr>
            <a:r>
              <a:rPr lang="tr-TR" altLang="tr-TR" b="1" i="1" dirty="0">
                <a:solidFill>
                  <a:srgbClr val="FFCC99"/>
                </a:solidFill>
                <a:latin typeface="Bookman Old Style" panose="02050604050505020204" pitchFamily="18" charset="0"/>
              </a:rPr>
              <a:t>proteinler  </a:t>
            </a:r>
            <a:r>
              <a:rPr lang="tr-TR" altLang="tr-TR" i="1" dirty="0">
                <a:solidFill>
                  <a:srgbClr val="FFCC99"/>
                </a:solidFill>
                <a:latin typeface="Bookman Old Style" panose="02050604050505020204" pitchFamily="18" charset="0"/>
              </a:rPr>
              <a:t>ve</a:t>
            </a:r>
            <a:r>
              <a:rPr lang="tr-TR" altLang="tr-TR" b="1" i="1" dirty="0">
                <a:solidFill>
                  <a:srgbClr val="FFCC99"/>
                </a:solidFill>
                <a:latin typeface="Bookman Old Style" panose="02050604050505020204" pitchFamily="18" charset="0"/>
              </a:rPr>
              <a:t>  </a:t>
            </a:r>
          </a:p>
          <a:p>
            <a:pPr lvl="1" eaLnBrk="1" hangingPunct="1">
              <a:defRPr/>
            </a:pPr>
            <a:r>
              <a:rPr lang="tr-TR" altLang="tr-TR" b="1" i="1" dirty="0">
                <a:solidFill>
                  <a:srgbClr val="FFCC99"/>
                </a:solidFill>
                <a:latin typeface="Bookman Old Style" panose="02050604050505020204" pitchFamily="18" charset="0"/>
              </a:rPr>
              <a:t>nükleik asitlerdir.</a:t>
            </a:r>
            <a:r>
              <a:rPr lang="tr-TR" altLang="tr-TR" i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endParaRPr lang="en-US" altLang="tr-TR" i="1" dirty="0">
              <a:solidFill>
                <a:srgbClr val="FFCC99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B53822DE-ED40-4891-9861-E0A16760A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079" y="669850"/>
            <a:ext cx="11600121" cy="5613991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Karbonhidratlar,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şekerler ve nişastalardır. Vücut tarafından yakıt molekülleri olarak ve enerji depolamak için kullanılırlar. </a:t>
            </a:r>
            <a:endParaRPr lang="tr-TR" altLang="tr-TR" b="1" dirty="0">
              <a:solidFill>
                <a:srgbClr val="FFCC99"/>
              </a:solidFill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Lipidler,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doğal yağları içerirler, enerji depolayan bileşenlerdir.</a:t>
            </a:r>
            <a:endParaRPr lang="tr-TR" altLang="tr-TR" b="1" dirty="0">
              <a:solidFill>
                <a:srgbClr val="FFCC99"/>
              </a:solidFill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Proteinler,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büyük karmaşık amino asit denilen moleküllerdir. Hücre ve dokuların önemli parçalarıdır.</a:t>
            </a:r>
            <a:endParaRPr lang="tr-TR" altLang="tr-TR" b="1" dirty="0">
              <a:solidFill>
                <a:srgbClr val="FFCC99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>
            <a:extLst>
              <a:ext uri="{FF2B5EF4-FFF2-40B4-BE49-F238E27FC236}">
                <a16:creationId xmlns:a16="http://schemas.microsoft.com/office/drawing/2014/main" id="{D0118B1F-B468-46B2-A4A6-62AD052CF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743" y="188913"/>
            <a:ext cx="11674549" cy="6119812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Nükleik asitler,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büyük karmaşık bileşenlerdir. İki önemli nükleik asit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tr-TR" altLang="tr-TR" sz="3200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DNA</a:t>
            </a:r>
            <a:r>
              <a:rPr lang="tr-TR" altLang="tr-TR" sz="3200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sz="3200" dirty="0">
                <a:solidFill>
                  <a:srgbClr val="FFCC99"/>
                </a:solidFill>
                <a:latin typeface="Bookman Old Style" panose="02050604050505020204" pitchFamily="18" charset="0"/>
              </a:rPr>
              <a:t>(deoksiribonükleik asit - </a:t>
            </a:r>
            <a:r>
              <a:rPr lang="tr-TR" altLang="tr-TR" sz="3200" dirty="0" err="1">
                <a:solidFill>
                  <a:srgbClr val="FFCC99"/>
                </a:solidFill>
                <a:latin typeface="Bookman Old Style" panose="02050604050505020204" pitchFamily="18" charset="0"/>
              </a:rPr>
              <a:t>deoxyribonucleic</a:t>
            </a:r>
            <a:r>
              <a:rPr lang="tr-TR" altLang="tr-TR" sz="3200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sz="3200" dirty="0" err="1">
                <a:solidFill>
                  <a:srgbClr val="FFCC99"/>
                </a:solidFill>
                <a:latin typeface="Bookman Old Style" panose="02050604050505020204" pitchFamily="18" charset="0"/>
              </a:rPr>
              <a:t>acid</a:t>
            </a:r>
            <a:r>
              <a:rPr lang="tr-TR" altLang="tr-TR" sz="3200" dirty="0">
                <a:solidFill>
                  <a:srgbClr val="FFCC99"/>
                </a:solidFill>
                <a:latin typeface="Bookman Old Style" panose="02050604050505020204" pitchFamily="18" charset="0"/>
              </a:rPr>
              <a:t>): Genleri yapar. Kalıtsal maddedir; hücrenin gereksinimi olan bütün proteinlerin yapım bilgisini içerir. </a:t>
            </a:r>
          </a:p>
          <a:p>
            <a:pPr lvl="1" eaLnBrk="1" hangingPunct="1">
              <a:defRPr/>
            </a:pPr>
            <a:r>
              <a:rPr lang="tr-TR" altLang="tr-TR" sz="3200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RNA</a:t>
            </a:r>
            <a:r>
              <a:rPr lang="tr-TR" altLang="tr-TR" sz="3200" b="1" dirty="0">
                <a:solidFill>
                  <a:srgbClr val="00FF00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sz="3200" dirty="0">
                <a:solidFill>
                  <a:srgbClr val="FFCC99"/>
                </a:solidFill>
                <a:latin typeface="Bookman Old Style" panose="02050604050505020204" pitchFamily="18" charset="0"/>
              </a:rPr>
              <a:t>(ribonükleik asit - </a:t>
            </a:r>
            <a:r>
              <a:rPr lang="tr-TR" altLang="tr-TR" sz="3200" dirty="0" err="1">
                <a:solidFill>
                  <a:srgbClr val="FFCC99"/>
                </a:solidFill>
                <a:latin typeface="Bookman Old Style" panose="02050604050505020204" pitchFamily="18" charset="0"/>
              </a:rPr>
              <a:t>ribonucleic</a:t>
            </a:r>
            <a:r>
              <a:rPr lang="tr-TR" altLang="tr-TR" sz="3200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sz="3200" dirty="0" err="1">
                <a:solidFill>
                  <a:srgbClr val="FFCC99"/>
                </a:solidFill>
                <a:latin typeface="Bookman Old Style" panose="02050604050505020204" pitchFamily="18" charset="0"/>
              </a:rPr>
              <a:t>acid</a:t>
            </a:r>
            <a:r>
              <a:rPr lang="tr-TR" altLang="tr-TR" sz="3200" dirty="0">
                <a:solidFill>
                  <a:srgbClr val="FFCC99"/>
                </a:solidFill>
                <a:latin typeface="Bookman Old Style" panose="02050604050505020204" pitchFamily="18" charset="0"/>
              </a:rPr>
              <a:t>):          Proteinlerin üretimi işleminde yer alır. </a:t>
            </a:r>
          </a:p>
          <a:p>
            <a:pPr lvl="1" eaLnBrk="1" hangingPunct="1">
              <a:buFontTx/>
              <a:buNone/>
              <a:defRPr/>
            </a:pPr>
            <a:r>
              <a:rPr lang="tr-TR" altLang="tr-TR" sz="3200" dirty="0">
                <a:solidFill>
                  <a:srgbClr val="00FF00"/>
                </a:solidFill>
                <a:latin typeface="Bookman Old Style" panose="02050604050505020204" pitchFamily="18" charset="0"/>
              </a:rPr>
              <a:t>*Sağlıklı ve kaliteli bir yaşam için vücuttaki bütün sistemler birlikte çalışır.</a:t>
            </a:r>
            <a:r>
              <a:rPr lang="tr-TR" altLang="tr-TR" sz="3200" dirty="0">
                <a:latin typeface="Bookman Old Style" panose="020506040505050202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F31A93B0-CBBC-4EB3-BD0E-02FE9CD0D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0"/>
            <a:ext cx="591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B897D4D0-2562-4EAC-BEB1-4BDD80FA4AF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1378F898-279F-4D99-AAB3-4DBB27644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2" y="660400"/>
            <a:ext cx="10002839" cy="583565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Vücutta olan bütün kimyasal işlemler vücudun metabolizmasını ilgilendirir. </a:t>
            </a:r>
          </a:p>
          <a:p>
            <a:pPr eaLnBrk="1" hangingPunct="1">
              <a:defRPr/>
            </a:pP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Metabolizma</a:t>
            </a:r>
            <a:r>
              <a:rPr lang="tr-TR" altLang="tr-TR" b="1" dirty="0">
                <a:solidFill>
                  <a:srgbClr val="00FF00"/>
                </a:solidFill>
                <a:latin typeface="Bookman Old Style" panose="02050604050505020204" pitchFamily="18" charset="0"/>
              </a:rPr>
              <a:t>,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vücudu korumak, büyümesini ve onarımını sağlamak için gereklidir. </a:t>
            </a:r>
          </a:p>
          <a:p>
            <a:pPr eaLnBrk="1" hangingPunct="1"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Metabolizmanın iki evresi </a:t>
            </a:r>
          </a:p>
          <a:p>
            <a:pPr lvl="1" eaLnBrk="1" hangingPunct="1">
              <a:defRPr/>
            </a:pPr>
            <a:r>
              <a:rPr lang="tr-TR" altLang="tr-TR" sz="3200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katabolizma</a:t>
            </a:r>
            <a:r>
              <a:rPr lang="tr-TR" altLang="tr-TR" sz="3200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sz="3200" dirty="0">
                <a:solidFill>
                  <a:srgbClr val="FFCC99"/>
                </a:solidFill>
                <a:latin typeface="Bookman Old Style" panose="02050604050505020204" pitchFamily="18" charset="0"/>
              </a:rPr>
              <a:t>ve</a:t>
            </a:r>
            <a:r>
              <a:rPr lang="tr-TR" altLang="tr-TR" sz="3200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tr-TR" altLang="tr-TR" sz="3200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anabolizmadır</a:t>
            </a:r>
            <a:r>
              <a:rPr lang="tr-TR" altLang="tr-TR" sz="3200" dirty="0">
                <a:solidFill>
                  <a:srgbClr val="00FF00"/>
                </a:solidFill>
                <a:latin typeface="Bookman Old Style" panose="02050604050505020204" pitchFamily="18" charset="0"/>
              </a:rPr>
              <a:t>. </a:t>
            </a:r>
            <a:endParaRPr lang="en-US" altLang="tr-TR" sz="3200" dirty="0">
              <a:solidFill>
                <a:srgbClr val="00FF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65AEE6B4-67C8-444E-B1E8-C4158325E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7213" y="260350"/>
            <a:ext cx="9931401" cy="6408738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Katabolizma</a:t>
            </a:r>
            <a:r>
              <a:rPr lang="tr-TR" altLang="tr-TR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;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hayati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işlemleri sürdürmek için gereken enerjinin sağlandığı evredir.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</a:p>
          <a:p>
            <a:pPr eaLnBrk="1" hangingPunct="1"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Bu işlem sırasında belli besinler yakıt olarak kullanılır. </a:t>
            </a:r>
          </a:p>
          <a:p>
            <a:pPr eaLnBrk="1" hangingPunct="1"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Bunlar parçalanır ve açığa çıkan enerji, özel bir enerji deposu olan ve ATP (adenozin trifosfat – </a:t>
            </a:r>
            <a:r>
              <a:rPr lang="tr-TR" altLang="tr-TR" dirty="0" err="1">
                <a:solidFill>
                  <a:srgbClr val="FFCC99"/>
                </a:solidFill>
                <a:latin typeface="Bookman Old Style" panose="02050604050505020204" pitchFamily="18" charset="0"/>
              </a:rPr>
              <a:t>adenosine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 err="1">
                <a:solidFill>
                  <a:srgbClr val="FFCC99"/>
                </a:solidFill>
                <a:latin typeface="Bookman Old Style" panose="02050604050505020204" pitchFamily="18" charset="0"/>
              </a:rPr>
              <a:t>triphospahate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) adı verilen molekül içinde toplanır.</a:t>
            </a:r>
            <a:r>
              <a:rPr lang="en-US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597DA32B-8EEA-47E0-8B2D-B32E399C9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88914"/>
            <a:ext cx="10167937" cy="6480175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Anabolizma</a:t>
            </a:r>
            <a:r>
              <a:rPr lang="tr-TR" altLang="tr-TR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;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metabolizmanın yapıcı ve birleştirici evresidir. </a:t>
            </a:r>
          </a:p>
          <a:p>
            <a:pPr eaLnBrk="1" hangingPunct="1"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Anabolizmada enerji vücudun büyümesi, korunması ve onarımı için gereken maddelerin üretimi için kullanılır.</a:t>
            </a:r>
          </a:p>
          <a:p>
            <a:pPr eaLnBrk="1" hangingPunct="1"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Yiyeceklerden sağlanan besinler kimyasal maddelerin ve vücut parçalarının yapımında kullanılan hammaddeleri sağlarlar.</a:t>
            </a:r>
            <a:endParaRPr lang="en-US" altLang="tr-TR" dirty="0">
              <a:solidFill>
                <a:srgbClr val="FFCC99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C9CCD9-A8A8-4DF3-BF9D-04DE62FB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167"/>
            <a:ext cx="10515600" cy="888507"/>
          </a:xfrm>
        </p:spPr>
        <p:txBody>
          <a:bodyPr/>
          <a:lstStyle/>
          <a:p>
            <a:r>
              <a:rPr lang="tr-TR" b="1" dirty="0"/>
              <a:t>ANATOMİNİN BÖLÜMLERİ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D3FCE0-9F9E-42EB-AE5C-43DE85937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33" y="1036674"/>
            <a:ext cx="11861800" cy="56731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1. </a:t>
            </a:r>
            <a:r>
              <a:rPr lang="tr-TR" b="1" i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Makroskopik</a:t>
            </a:r>
            <a:r>
              <a:rPr lang="tr-TR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 Anatomi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: 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İnsan vücudunu çıplak gözle inceleyen anatomi dalıdır. </a:t>
            </a:r>
          </a:p>
          <a:p>
            <a:pPr marL="914400" lvl="1" indent="-457200">
              <a:buAutoNum type="alphaUcPeriod"/>
            </a:pPr>
            <a:r>
              <a:rPr lang="tr-TR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Kadavrada:</a:t>
            </a:r>
            <a:r>
              <a:rPr lang="tr-TR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İnsan ölüsü, </a:t>
            </a:r>
            <a:r>
              <a:rPr lang="tr-TR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bistürü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, testere, keski gibi aletlerle kesilerek incelenmek istenen organ çıkarılır, dilinir ve yapısı </a:t>
            </a:r>
            <a:r>
              <a:rPr lang="tr-TR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makroskopik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 olarak gözlenir. </a:t>
            </a:r>
          </a:p>
          <a:p>
            <a:pPr marL="457200" lvl="1" indent="0">
              <a:buNone/>
            </a:pPr>
            <a:r>
              <a:rPr lang="tr-TR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B.   Canlıda: </a:t>
            </a:r>
            <a:r>
              <a:rPr lang="tr-TR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Yaşayan vücut üzerinde organlar ve oluşumların yapılarını inceler. </a:t>
            </a:r>
          </a:p>
          <a:p>
            <a:pPr marL="914400" lvl="2" indent="0">
              <a:buNone/>
            </a:pPr>
            <a:r>
              <a:rPr lang="tr-TR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a. </a:t>
            </a:r>
            <a:r>
              <a:rPr lang="tr-TR" b="1" i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Topografik</a:t>
            </a:r>
            <a:r>
              <a:rPr lang="tr-TR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 Anatomi (bölgesel anatomi): 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Vücudu belirli bölgelere ayırarak, bölgelerdeki organ ve dokuları dıştan içe doğru inceleyen anatomi dalıdır. Her bölgedeki organ ve oluşumların </a:t>
            </a:r>
            <a:r>
              <a:rPr lang="tr-TR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yereri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, komşulukları, birbirleriyle ilişkileri incelenir. </a:t>
            </a:r>
          </a:p>
          <a:p>
            <a:pPr marL="914400" lvl="2" indent="0">
              <a:buNone/>
            </a:pPr>
            <a:r>
              <a:rPr lang="tr-TR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b. Sistematik Anatomi: 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Vücutta aynı amaca yönelik olarak işlev yapan ve bir sistem oluşturan organları, bunlar arasındaki ilişkileri, bir organın diğer sistemlere ait organlarla ilişkilerini inceler.</a:t>
            </a:r>
          </a:p>
        </p:txBody>
      </p:sp>
    </p:spTree>
    <p:extLst>
      <p:ext uri="{BB962C8B-B14F-4D97-AF65-F5344CB8AC3E}">
        <p14:creationId xmlns:p14="http://schemas.microsoft.com/office/powerpoint/2010/main" val="2216108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F03A63-E2C6-2570-A377-1B4A0E87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54289154-E907-D719-B9C3-BF6787BA0C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672863"/>
              </p:ext>
            </p:extLst>
          </p:nvPr>
        </p:nvGraphicFramePr>
        <p:xfrm>
          <a:off x="158496" y="109728"/>
          <a:ext cx="11911584" cy="658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535517250"/>
                    </a:ext>
                  </a:extLst>
                </a:gridCol>
                <a:gridCol w="9168384">
                  <a:extLst>
                    <a:ext uri="{9D8B030D-6E8A-4147-A177-3AD203B41FA5}">
                      <a16:colId xmlns:a16="http://schemas.microsoft.com/office/drawing/2014/main" val="664611416"/>
                    </a:ext>
                  </a:extLst>
                </a:gridCol>
              </a:tblGrid>
              <a:tr h="62064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solidFill>
                            <a:srgbClr val="001E1D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İnsan Vücudundaki Enerji Transfer Reaksiyonları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38124"/>
                  </a:ext>
                </a:extLst>
              </a:tr>
              <a:tr h="839693">
                <a:tc>
                  <a:txBody>
                    <a:bodyPr/>
                    <a:lstStyle/>
                    <a:p>
                      <a:pPr algn="l"/>
                      <a:r>
                        <a:rPr lang="tr-TR" sz="2000" b="1" i="0" u="none" strike="noStrike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Ekzergonik (enerji açığa çıkaran ) reaksiyonlar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Net enerji salınımının olduğu reaksiyonlar. Ürünler reaktanlardan (reaktan: tepkimeye giren madde) daha az toplam serbest enerjiye sahiptir.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420626"/>
                  </a:ext>
                </a:extLst>
              </a:tr>
              <a:tr h="1095251"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rgbClr val="001E1D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Oksidasyon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Bir reaktandan elektronların uzaklaştırıldığı ekzergonik (enerji açığa çıkaran ) bir reaksiyon. Elektronlar bir defada bir veya iki çıkarılabilir ve hidrojen atomları (H veya H</a:t>
                      </a:r>
                      <a:r>
                        <a:rPr lang="tr-TR" sz="1800" b="0" i="0" u="none" strike="noStrike" baseline="-25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) formunda çıkarılabilir. Daha sonra ürünün oksitlendiği söylenir.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470696"/>
                  </a:ext>
                </a:extLst>
              </a:tr>
              <a:tr h="766677"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Ayrışma (Dekompozisyon)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Sindirim ve hücre solunumu gibi büyük moleküllerin daha küçük moleküllere parçalandığı bir reaksiyon.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717887"/>
                  </a:ext>
                </a:extLst>
              </a:tr>
              <a:tr h="444185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01E1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Katabolizma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Vücuttaki tüm ayrışma reaksiyonlarının toplamı.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866566"/>
                  </a:ext>
                </a:extLst>
              </a:tr>
              <a:tr h="839693">
                <a:tc>
                  <a:txBody>
                    <a:bodyPr/>
                    <a:lstStyle/>
                    <a:p>
                      <a:pPr algn="l"/>
                      <a:r>
                        <a:rPr lang="tr-TR" sz="2000" b="1" i="0" u="none" strike="noStrike" baseline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Endergonik</a:t>
                      </a:r>
                      <a:r>
                        <a:rPr lang="tr-TR" sz="2000" b="1" i="0" u="none" strike="noStrike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(enerji gerektiren) reaksiyonlar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Net enerji girdisinin olduğu reaksiyonlar. Ürünler, reaktanlardan daha fazla toplam serbest enerjiye sahiptir.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6244"/>
                  </a:ext>
                </a:extLst>
              </a:tr>
              <a:tr h="766677"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İndirgeme (Redüksiyon)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Elektronların bir reaktanta aktarıldığı </a:t>
                      </a:r>
                      <a:r>
                        <a:rPr lang="tr-TR" sz="1800" b="0" i="0" u="none" strike="noStrike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endergonik</a:t>
                      </a:r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(enerji gerektiren) bir reaksiyon. Ürünün daha sonra indirgendiği söylenir.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47399"/>
                  </a:ext>
                </a:extLst>
              </a:tr>
              <a:tr h="766677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01E1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İki veya daha fazla küçük molekülün daha büyük bir molekül oluşturacak şekilde birleştirildiği protein ve glikojen sentezi gibi bir reaksiyon.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012896"/>
                  </a:ext>
                </a:extLst>
              </a:tr>
              <a:tr h="444185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01E1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Anabolizma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Vücuttaki tüm sentez reaksiyonlarının toplamı.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198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325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1DBAEE66-CC62-46A8-92A9-1B25B976C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60350"/>
            <a:ext cx="10239375" cy="659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Metabolik faaliyetler, yaşayan her hücrede sürekli görünür ve ilgili iç çevrenin ya da vücudun durumunun (dengesinin) korunması için özenle düzenlenir.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Vücudun durumunun düzenliliği, dış çevrenin koşulları değişse bile korunmalıdır.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İç dengenin sürekliliği ile bağlantılı bu otomatik koruma eğilimine </a:t>
            </a:r>
            <a:r>
              <a:rPr lang="tr-TR" altLang="tr-TR" b="1" i="1" dirty="0" err="1">
                <a:solidFill>
                  <a:srgbClr val="00FF00"/>
                </a:solidFill>
                <a:latin typeface="Bookman Old Style" panose="02050604050505020204" pitchFamily="18" charset="0"/>
              </a:rPr>
              <a:t>homeostasis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denir.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Bu durumu korumak için düzenlenmiş mekanizma </a:t>
            </a:r>
            <a:r>
              <a:rPr lang="tr-TR" altLang="tr-TR" b="1" i="1" dirty="0">
                <a:solidFill>
                  <a:srgbClr val="00FF00"/>
                </a:solidFill>
                <a:latin typeface="Bookman Old Style" panose="02050604050505020204" pitchFamily="18" charset="0"/>
              </a:rPr>
              <a:t>homeostatik mekanizma</a:t>
            </a:r>
            <a:r>
              <a:rPr lang="tr-TR" altLang="tr-TR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  <a:r>
              <a:rPr lang="tr-TR" altLang="tr-TR" dirty="0">
                <a:solidFill>
                  <a:srgbClr val="FFCC99"/>
                </a:solidFill>
                <a:latin typeface="Bookman Old Style" panose="02050604050505020204" pitchFamily="18" charset="0"/>
              </a:rPr>
              <a:t>olarak adlandırılır.</a:t>
            </a:r>
            <a:endParaRPr lang="en-US" altLang="tr-TR" dirty="0">
              <a:solidFill>
                <a:srgbClr val="FFCC99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3FE7C99B-65A1-4DEB-8B58-99329D25D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3405" y="441251"/>
            <a:ext cx="11190767" cy="6092456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z="3600" dirty="0">
                <a:solidFill>
                  <a:srgbClr val="FFCC99"/>
                </a:solidFill>
                <a:latin typeface="Bookman Old Style" panose="02050604050505020204" pitchFamily="18" charset="0"/>
              </a:rPr>
              <a:t>Vücut ısısı belli sınırlar içinde kalmalıdır.</a:t>
            </a:r>
          </a:p>
          <a:p>
            <a:pPr marL="0" indent="0" eaLnBrk="1" hangingPunct="1">
              <a:buNone/>
              <a:defRPr/>
            </a:pPr>
            <a:r>
              <a:rPr lang="tr-TR" altLang="tr-TR" sz="3600" dirty="0">
                <a:solidFill>
                  <a:srgbClr val="FFCC99"/>
                </a:solidFill>
                <a:latin typeface="Bookman Old Style" panose="02050604050505020204" pitchFamily="18" charset="0"/>
              </a:rPr>
              <a:t> </a:t>
            </a:r>
          </a:p>
          <a:p>
            <a:pPr eaLnBrk="1" hangingPunct="1">
              <a:defRPr/>
            </a:pPr>
            <a:r>
              <a:rPr lang="tr-TR" altLang="tr-TR" sz="3600" dirty="0">
                <a:solidFill>
                  <a:srgbClr val="FFCC99"/>
                </a:solidFill>
                <a:latin typeface="Bookman Old Style" panose="02050604050505020204" pitchFamily="18" charset="0"/>
              </a:rPr>
              <a:t>Bunun yanı sıra vücutta her zaman belli düzeyde besin, oksijen, diğer gazlar ve kimyasal bileşenler bulunmalıdır.  </a:t>
            </a:r>
          </a:p>
          <a:p>
            <a:pPr marL="0" indent="0" eaLnBrk="1" hangingPunct="1">
              <a:buNone/>
              <a:defRPr/>
            </a:pPr>
            <a:endParaRPr lang="tr-TR" altLang="tr-TR" sz="3600" dirty="0">
              <a:solidFill>
                <a:srgbClr val="FFCC99"/>
              </a:solidFill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r>
              <a:rPr lang="tr-TR" altLang="tr-TR" sz="3600" dirty="0">
                <a:solidFill>
                  <a:srgbClr val="FFCC99"/>
                </a:solidFill>
                <a:latin typeface="Bookman Old Style" panose="02050604050505020204" pitchFamily="18" charset="0"/>
              </a:rPr>
              <a:t>Zorlayıcı bir uyaran, </a:t>
            </a:r>
            <a:r>
              <a:rPr lang="tr-TR" altLang="tr-TR" sz="3600" dirty="0" err="1">
                <a:solidFill>
                  <a:srgbClr val="FFCC99"/>
                </a:solidFill>
                <a:latin typeface="Bookman Old Style" panose="02050604050505020204" pitchFamily="18" charset="0"/>
              </a:rPr>
              <a:t>homeostasis’i</a:t>
            </a:r>
            <a:r>
              <a:rPr lang="tr-TR" altLang="tr-TR" sz="3600" dirty="0">
                <a:solidFill>
                  <a:srgbClr val="FFCC99"/>
                </a:solidFill>
                <a:latin typeface="Bookman Old Style" panose="02050604050505020204" pitchFamily="18" charset="0"/>
              </a:rPr>
              <a:t> bozan bir uyarandır ve vücutta strese (zorlanma, baskı) yol açar.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4853832E-E091-4F84-A261-348CA612C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489" y="483781"/>
            <a:ext cx="8449227" cy="611387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r-TR" altLang="tr-TR" sz="3600" dirty="0">
                <a:solidFill>
                  <a:srgbClr val="FFCC99"/>
                </a:solidFill>
                <a:latin typeface="Bookman Old Style" panose="02050604050505020204" pitchFamily="18" charset="0"/>
              </a:rPr>
              <a:t>	*Örneğin: vücut ısısı arttığında, ter bezleri uyarılır, terleme ile vücut ısısı düşürülür. </a:t>
            </a:r>
          </a:p>
          <a:p>
            <a:pPr eaLnBrk="1" hangingPunct="1">
              <a:buFontTx/>
              <a:buNone/>
              <a:defRPr/>
            </a:pPr>
            <a:endParaRPr lang="tr-TR" altLang="tr-TR" sz="3600" dirty="0">
              <a:solidFill>
                <a:srgbClr val="FFCC99"/>
              </a:solidFill>
              <a:latin typeface="Bookman Old Style" panose="020506040505050202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tr-TR" altLang="tr-TR" sz="3600" dirty="0">
                <a:solidFill>
                  <a:srgbClr val="FFCC99"/>
                </a:solidFill>
                <a:latin typeface="Bookman Old Style" panose="02050604050505020204" pitchFamily="18" charset="0"/>
              </a:rPr>
              <a:t>	*Ya da egzersiz sırasında artan O</a:t>
            </a:r>
            <a:r>
              <a:rPr lang="tr-TR" altLang="tr-TR" sz="2000" b="1" dirty="0">
                <a:solidFill>
                  <a:srgbClr val="FFCC99"/>
                </a:solidFill>
                <a:latin typeface="Bookman Old Style" panose="02050604050505020204" pitchFamily="18" charset="0"/>
              </a:rPr>
              <a:t>2</a:t>
            </a:r>
            <a:r>
              <a:rPr lang="tr-TR" altLang="tr-TR" sz="3600" dirty="0">
                <a:solidFill>
                  <a:srgbClr val="FFCC99"/>
                </a:solidFill>
                <a:latin typeface="Bookman Old Style" panose="02050604050505020204" pitchFamily="18" charset="0"/>
              </a:rPr>
              <a:t> gereksinimini karşılamak için solunum ve dolaşım fonksiyonları artar.</a:t>
            </a:r>
            <a:endParaRPr lang="en-US" altLang="tr-TR" sz="3600" dirty="0">
              <a:latin typeface="Bookman Old Style" panose="02050604050505020204" pitchFamily="18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A20BE6B-393C-1961-B539-9D6D52402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571" y="361507"/>
            <a:ext cx="3104763" cy="18819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F69660-F6BF-BF90-D817-F54AD9E36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23" y="85060"/>
            <a:ext cx="11215577" cy="6544339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None/>
              <a:tabLst/>
              <a:defRPr/>
            </a:pPr>
            <a:r>
              <a:rPr kumimoji="0" lang="tr-TR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2. </a:t>
            </a:r>
            <a:r>
              <a:rPr kumimoji="0" lang="tr-TR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Mikroskopik</a:t>
            </a:r>
            <a:r>
              <a:rPr kumimoji="0" lang="tr-TR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 Anatomi: 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İnsan vücudunu oluşturan organların çıplak gözle görülemeyen doku ve hücre yapısını mikroskop altında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inceyene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 anatomi dalıdır. Işık mikroskopu (200 kat büyütebilir) ve elektron mikroskopu (200 bin kat büyütebilir) kullanılır.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tr-TR" sz="32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Doku Bilimi (Histoloji)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tr-TR" sz="32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Hücre Bilimi (Sitoloji)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None/>
              <a:tabLst/>
              <a:defRPr/>
            </a:pPr>
            <a:r>
              <a:rPr kumimoji="0" lang="tr-TR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3. Gelişim Anatomisi (Embriyoloji): 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Erkeğe üreme hücresini it üreme hücresinin (sperma), kadına ait üreme hücresini (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ovum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) döllenmesinden oluşan embriyonun gelişimini doğuma kadar inceleyen anatomi dalıdır.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46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İnsan anatomisi İnsan vücudu Organ İnsan iskeleti, diğerleri, açı, yüz, el png">
            <a:extLst>
              <a:ext uri="{FF2B5EF4-FFF2-40B4-BE49-F238E27FC236}">
                <a16:creationId xmlns:a16="http://schemas.microsoft.com/office/drawing/2014/main" id="{38C29BF5-E054-42AD-8A66-2571A94B64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16" y="41248"/>
            <a:ext cx="7732935" cy="68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468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E703AA-3E15-4935-BE87-6A2267D3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15" y="178606"/>
            <a:ext cx="10515600" cy="916547"/>
          </a:xfrm>
        </p:spPr>
        <p:txBody>
          <a:bodyPr/>
          <a:lstStyle/>
          <a:p>
            <a:r>
              <a:rPr lang="tr-TR" b="1" dirty="0">
                <a:latin typeface="Bookman Old Style" panose="02050604050505020204" pitchFamily="18" charset="0"/>
              </a:rPr>
              <a:t>Anatomik Terimler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0B77FE-E006-4C4A-96C7-1E5CDF069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0" y="1301087"/>
            <a:ext cx="11493627" cy="5140656"/>
          </a:xfrm>
        </p:spPr>
        <p:txBody>
          <a:bodyPr>
            <a:normAutofit fontScale="70000" lnSpcReduction="20000"/>
          </a:bodyPr>
          <a:lstStyle/>
          <a:p>
            <a:r>
              <a:rPr lang="tr-TR" sz="41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Abdominal</a:t>
            </a:r>
            <a:r>
              <a:rPr lang="tr-TR" sz="41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:</a:t>
            </a:r>
            <a:r>
              <a:rPr lang="tr-TR" sz="4100" dirty="0">
                <a:solidFill>
                  <a:srgbClr val="FFC000"/>
                </a:solidFill>
                <a:latin typeface="Bookman Old Style" panose="02050604050505020204" pitchFamily="18" charset="0"/>
              </a:rPr>
              <a:t> Karınla ilgili; karnın ön kısmına ait.</a:t>
            </a:r>
          </a:p>
          <a:p>
            <a:r>
              <a:rPr lang="tr-TR" sz="41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Acromial</a:t>
            </a:r>
            <a:r>
              <a:rPr lang="tr-TR" sz="41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41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akromeal</a:t>
            </a:r>
            <a:r>
              <a:rPr lang="tr-TR" sz="41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4100" dirty="0">
                <a:solidFill>
                  <a:srgbClr val="FFC000"/>
                </a:solidFill>
                <a:latin typeface="Bookman Old Style" panose="02050604050505020204" pitchFamily="18" charset="0"/>
              </a:rPr>
              <a:t>Omuz çıkıntısı ile ilgili.</a:t>
            </a:r>
          </a:p>
          <a:p>
            <a:r>
              <a:rPr lang="tr-TR" sz="41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Anal:</a:t>
            </a:r>
            <a:r>
              <a:rPr lang="tr-TR" sz="4100" dirty="0">
                <a:solidFill>
                  <a:srgbClr val="FFC000"/>
                </a:solidFill>
                <a:latin typeface="Bookman Old Style" panose="02050604050505020204" pitchFamily="18" charset="0"/>
              </a:rPr>
              <a:t> Anüs ile ilgili; anüse ait.</a:t>
            </a:r>
          </a:p>
          <a:p>
            <a:r>
              <a:rPr lang="tr-TR" sz="41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Antebrachial</a:t>
            </a:r>
            <a:r>
              <a:rPr lang="tr-TR" sz="41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41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antebrakeal-antebrakiyal</a:t>
            </a:r>
            <a:r>
              <a:rPr lang="tr-TR" sz="41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4100" dirty="0">
                <a:solidFill>
                  <a:srgbClr val="FFC000"/>
                </a:solidFill>
                <a:latin typeface="Bookman Old Style" panose="02050604050505020204" pitchFamily="18" charset="0"/>
              </a:rPr>
              <a:t>Ön kolla ilgili; ön kola ait.</a:t>
            </a:r>
          </a:p>
          <a:p>
            <a:r>
              <a:rPr lang="tr-TR" sz="41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Antecubital</a:t>
            </a:r>
            <a:r>
              <a:rPr lang="tr-TR" sz="41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41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antekubital</a:t>
            </a:r>
            <a:r>
              <a:rPr lang="tr-TR" sz="41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4100" dirty="0">
                <a:solidFill>
                  <a:srgbClr val="FFC000"/>
                </a:solidFill>
                <a:latin typeface="Bookman Old Style" panose="02050604050505020204" pitchFamily="18" charset="0"/>
              </a:rPr>
              <a:t>Dirsek ön yüzü ile ilgili; dirsek ön yüzüne ait.</a:t>
            </a:r>
          </a:p>
          <a:p>
            <a:r>
              <a:rPr lang="tr-TR" sz="41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Axillary</a:t>
            </a:r>
            <a:r>
              <a:rPr lang="tr-TR" sz="41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(aksilere-</a:t>
            </a:r>
            <a:r>
              <a:rPr lang="tr-TR" sz="41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aksiller</a:t>
            </a:r>
            <a:r>
              <a:rPr lang="tr-TR" sz="41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4100" dirty="0">
                <a:solidFill>
                  <a:srgbClr val="FFC000"/>
                </a:solidFill>
                <a:latin typeface="Bookman Old Style" panose="02050604050505020204" pitchFamily="18" charset="0"/>
              </a:rPr>
              <a:t>Koltukaltı ile ilgili; koltuğa ait.</a:t>
            </a:r>
          </a:p>
          <a:p>
            <a:r>
              <a:rPr lang="tr-TR" sz="41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Brachial</a:t>
            </a:r>
            <a:r>
              <a:rPr lang="tr-TR" sz="41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41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brakeal-brakhiyal</a:t>
            </a:r>
            <a:r>
              <a:rPr lang="tr-TR" sz="41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4100" dirty="0">
                <a:solidFill>
                  <a:srgbClr val="FFC000"/>
                </a:solidFill>
                <a:latin typeface="Bookman Old Style" panose="02050604050505020204" pitchFamily="18" charset="0"/>
              </a:rPr>
              <a:t>Kolla ilgili; kola ait.</a:t>
            </a:r>
          </a:p>
          <a:p>
            <a:r>
              <a:rPr lang="tr-TR" sz="41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Buccal</a:t>
            </a:r>
            <a:r>
              <a:rPr lang="tr-TR" sz="41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41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bukal</a:t>
            </a:r>
            <a:r>
              <a:rPr lang="tr-TR" sz="41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4100" dirty="0">
                <a:solidFill>
                  <a:srgbClr val="FFC000"/>
                </a:solidFill>
                <a:latin typeface="Bookman Old Style" panose="02050604050505020204" pitchFamily="18" charset="0"/>
              </a:rPr>
              <a:t>Yanakla ilgili; yanağa ait.</a:t>
            </a:r>
          </a:p>
          <a:p>
            <a:r>
              <a:rPr lang="tr-TR" sz="41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Calcaneal</a:t>
            </a:r>
            <a:r>
              <a:rPr lang="tr-TR" sz="41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41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kalkaneal</a:t>
            </a:r>
            <a:r>
              <a:rPr lang="tr-TR" sz="41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4100" dirty="0">
                <a:solidFill>
                  <a:srgbClr val="FFC000"/>
                </a:solidFill>
                <a:latin typeface="Bookman Old Style" panose="02050604050505020204" pitchFamily="18" charset="0"/>
              </a:rPr>
              <a:t>Ayak topuğuyla ilgili; ayak topuğuna ait.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675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D1727B-FE92-4CF8-BD29-2C26F78C5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576774"/>
            <a:ext cx="11303000" cy="6039926"/>
          </a:xfrm>
        </p:spPr>
        <p:txBody>
          <a:bodyPr>
            <a:normAutofit/>
          </a:bodyPr>
          <a:lstStyle/>
          <a:p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Carpal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karpal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El bileği ile ilgili; el bileğine ait.</a:t>
            </a:r>
          </a:p>
          <a:p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Celiac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seleak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Karın boşluğu ile ilgili; karın boşluğuna ait.</a:t>
            </a:r>
          </a:p>
          <a:p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Cephalic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sefalik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): </a:t>
            </a:r>
            <a:r>
              <a:rPr lang="tr-TR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Baş ile ilgili; başa ait.</a:t>
            </a:r>
          </a:p>
          <a:p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Cervical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servikal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Boyunla ilgili; boyuna ait.</a:t>
            </a:r>
          </a:p>
          <a:p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Clavicular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klavikular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Köprücük kemiği ile ilgili; köprücük kemiğine ait.</a:t>
            </a:r>
          </a:p>
          <a:p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Costal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kostal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</a:t>
            </a:r>
            <a:r>
              <a:rPr lang="tr-TR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 Kaburgalarla ilgili; kaburgalara ait.</a:t>
            </a:r>
          </a:p>
          <a:p>
            <a:r>
              <a:rPr lang="tr-TR" sz="3200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Coxal</a:t>
            </a:r>
            <a:r>
              <a:rPr lang="tr-TR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(koksal): </a:t>
            </a:r>
            <a:r>
              <a:rPr lang="tr-TR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Kalça ile ilgili; kalçaya ait.</a:t>
            </a:r>
          </a:p>
        </p:txBody>
      </p:sp>
    </p:spTree>
    <p:extLst>
      <p:ext uri="{BB962C8B-B14F-4D97-AF65-F5344CB8AC3E}">
        <p14:creationId xmlns:p14="http://schemas.microsoft.com/office/powerpoint/2010/main" val="349563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C90D2A-BBEE-45B0-BB48-8BAFB15F6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6" y="323557"/>
            <a:ext cx="11773469" cy="6246576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Cranial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kraniyal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Kafatası ile ilgili; kafaya ait.</a:t>
            </a:r>
          </a:p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Crural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Krooral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 Bacakla ilgili; bacağa ait.</a:t>
            </a:r>
          </a:p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Cubital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Kubital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 Dirsekle ilgili; dirseğe ait.</a:t>
            </a:r>
          </a:p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Digital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(Dijital): 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Parmakla ilgili; parmağa ait.</a:t>
            </a:r>
          </a:p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Dorsal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Dorsal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 Sırtla ilgili, vücudun, organın veya herhangi bir oluşumun arka yüzü.</a:t>
            </a:r>
          </a:p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Extremital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Ekstremital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Uzuvlarla ilgili; uzva ait.</a:t>
            </a:r>
          </a:p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Facial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Fasyel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 Yüzle ilgili; yüze ait.</a:t>
            </a:r>
          </a:p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Femoral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Femoral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Uyluk bölgesi ile ilgili; uyluğa ait.</a:t>
            </a:r>
          </a:p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Frontal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Frontal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 Alınla ilgili; alın bölgesine ait.</a:t>
            </a:r>
          </a:p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Genital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Jenital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Üreme organlarıyla ilgili; cinsiyet organlarına ait.</a:t>
            </a:r>
          </a:p>
          <a:p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Gluteal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(</a:t>
            </a:r>
            <a:r>
              <a:rPr lang="tr-TR" b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Gluteal</a:t>
            </a:r>
            <a:r>
              <a:rPr lang="tr-TR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): 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Kalçanın kaba etleriyle </a:t>
            </a:r>
            <a:r>
              <a:rPr lang="tr-TR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iligili</a:t>
            </a:r>
            <a:r>
              <a:rPr lang="tr-TR" dirty="0">
                <a:solidFill>
                  <a:srgbClr val="FFC000"/>
                </a:solidFill>
                <a:latin typeface="Bookman Old Style" panose="02050604050505020204" pitchFamily="18" charset="0"/>
              </a:rPr>
              <a:t>; butlara ait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5377699"/>
      </p:ext>
    </p:extLst>
  </p:cSld>
  <p:clrMapOvr>
    <a:masterClrMapping/>
  </p:clrMapOvr>
</p:sld>
</file>

<file path=ppt/theme/theme1.xml><?xml version="1.0" encoding="utf-8"?>
<a:theme xmlns:a="http://schemas.openxmlformats.org/drawingml/2006/main" name="Ekip Çalışması">
  <a:themeElements>
    <a:clrScheme name="Ekip Çalışması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Ekip Çalışması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kip Çalışması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ip Çalışması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ip Çalışması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ip Çalışması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ip Çalışması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ip Çalışması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ip Çalışması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ip Çalışması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ip Çalışması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2296</Words>
  <Application>Microsoft Office PowerPoint</Application>
  <PresentationFormat>Geniş ekran</PresentationFormat>
  <Paragraphs>274</Paragraphs>
  <Slides>43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52" baseType="lpstr">
      <vt:lpstr>Arial</vt:lpstr>
      <vt:lpstr>Bookman Old Style</vt:lpstr>
      <vt:lpstr>Calibri</vt:lpstr>
      <vt:lpstr>Comic Sans MS</vt:lpstr>
      <vt:lpstr>Garamond</vt:lpstr>
      <vt:lpstr>Helvetica</vt:lpstr>
      <vt:lpstr>Times</vt:lpstr>
      <vt:lpstr>Times New Roman</vt:lpstr>
      <vt:lpstr>Ekip Çalışması</vt:lpstr>
      <vt:lpstr>TEMEL ANATOMİ</vt:lpstr>
      <vt:lpstr>Anatomi’ye Giriş</vt:lpstr>
      <vt:lpstr>Anatomi ve Fizyoloji’nin Tanımı</vt:lpstr>
      <vt:lpstr>ANATOMİNİN BÖLÜMLERİ</vt:lpstr>
      <vt:lpstr>PowerPoint Sunusu</vt:lpstr>
      <vt:lpstr>PowerPoint Sunusu</vt:lpstr>
      <vt:lpstr>Anatomik Terimler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Farklı Ölçeklerde Anatomi (Metrik Ölçek)</vt:lpstr>
      <vt:lpstr>PowerPoint Sunusu</vt:lpstr>
      <vt:lpstr>PowerPoint Sunusu</vt:lpstr>
      <vt:lpstr>PowerPoint Sunusu</vt:lpstr>
      <vt:lpstr>Organ Sistemleri</vt:lpstr>
      <vt:lpstr>Organ Sistemleri</vt:lpstr>
      <vt:lpstr>Organ Sistemleri</vt:lpstr>
      <vt:lpstr>Organ Sistemleri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ANATOMİ ve FİZYOLOJİ</dc:title>
  <dc:creator>soner ozsu</dc:creator>
  <cp:lastModifiedBy>soner ozsu</cp:lastModifiedBy>
  <cp:revision>37</cp:revision>
  <dcterms:created xsi:type="dcterms:W3CDTF">2021-09-29T19:38:27Z</dcterms:created>
  <dcterms:modified xsi:type="dcterms:W3CDTF">2025-10-10T23:25:28Z</dcterms:modified>
</cp:coreProperties>
</file>